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91" r:id="rId2"/>
    <p:sldId id="285" r:id="rId3"/>
    <p:sldId id="292"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50"/>
    <p:restoredTop sz="94621"/>
  </p:normalViewPr>
  <p:slideViewPr>
    <p:cSldViewPr snapToGrid="0">
      <p:cViewPr varScale="1">
        <p:scale>
          <a:sx n="108" d="100"/>
          <a:sy n="108" d="100"/>
        </p:scale>
        <p:origin x="5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7B9A4-BB0C-9748-AA49-9BF4FF15D085}" type="datetimeFigureOut">
              <a:rPr lang="en-US" smtClean="0"/>
              <a:t>6/22/23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554A-1393-DB4B-9AC4-857637120741}" type="slidenum">
              <a:rPr lang="en-US" smtClean="0"/>
              <a:t>‹#›</a:t>
            </a:fld>
            <a:endParaRPr lang="en-US"/>
          </a:p>
        </p:txBody>
      </p:sp>
    </p:spTree>
    <p:extLst>
      <p:ext uri="{BB962C8B-B14F-4D97-AF65-F5344CB8AC3E}">
        <p14:creationId xmlns:p14="http://schemas.microsoft.com/office/powerpoint/2010/main" val="153375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E01E-81C9-FD06-BAE7-54AEA8B6F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BBE5D-D1BB-DC81-2F34-8C9B6710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5B8E4C-0C49-E645-4D0C-1A35E006939D}"/>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FB6AE894-BC42-C856-3C63-9ECCDCB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85258-0735-3F7D-96A7-D83F88A05A74}"/>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92247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8DEF-96F6-2D9E-7B0B-90C346AD09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74883-2451-6383-CB9E-C38BF3428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EEAD-088E-E3D7-8E94-D1A19404D112}"/>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11631833-DDBA-D6A6-648A-EACC341D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957D3-3AB8-C607-A93D-3AB12A33A598}"/>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1744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CC1FE-32B1-B255-8558-9F16F5D01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E6135-EBF0-AF81-CAB6-16B9F9688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C7CCD-E565-7FA0-0B68-DE84207E25C1}"/>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4B3E0BD8-3BCF-8A22-6ED2-38C0C165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F41D9-87DF-9E0C-C3CE-A3DF1D9CE98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03496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B94B-B756-8C17-AA18-C52FA2756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91E525-DA00-0FA7-A3C3-C3347498F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3CA2-8993-7448-5CFE-4AB8AA80DAF2}"/>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E6918F27-9435-BF0A-38AE-748A8B28A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D3836-1C52-207D-E7D8-2CA092E6E82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9964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9D-19AD-AFF1-9201-88A60EF45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56583-FB9E-0BA6-DACA-8AEA6751D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B17AC-AC54-A17C-C874-C9D49BBE46F3}"/>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FA366808-41A0-703E-F7F8-CC775C9B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8D080-FD12-06A4-F58D-3EAB5C522A6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8514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4B99-5E46-52EE-B70D-087B131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8BC54-A813-BDAE-E81C-7D3E74EC1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6C76-7AD6-E928-D32C-3D90590EA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F165-DEFD-F9AC-E566-F9D6231F9498}"/>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6" name="Footer Placeholder 5">
            <a:extLst>
              <a:ext uri="{FF2B5EF4-FFF2-40B4-BE49-F238E27FC236}">
                <a16:creationId xmlns:a16="http://schemas.microsoft.com/office/drawing/2014/main" id="{C4959CB6-09A8-7906-899C-BB4CD88F6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FA33C-59ED-AD43-D321-971721D30E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2373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9D40-9F6A-8AAC-9341-07E9BF772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02CAE4-6CD0-6C2F-1C44-FCB615A7D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A837E-9486-D7BA-30D2-4AF51C229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15B1C2-5823-BABD-3780-060BDC568C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F64C5-2DAC-97E1-E4FF-0F25EB8E0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6FED-F681-B9C1-2B7E-1B4556D7F8FF}"/>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8" name="Footer Placeholder 7">
            <a:extLst>
              <a:ext uri="{FF2B5EF4-FFF2-40B4-BE49-F238E27FC236}">
                <a16:creationId xmlns:a16="http://schemas.microsoft.com/office/drawing/2014/main" id="{68D799F7-0DD0-1CFA-6E0D-4DB1EFDFE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88B4AA-1D89-3ECF-6165-D4B44742D50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120179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52B3-2743-7F58-CF8B-5F2DE3C6F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D770A-6B76-1035-1020-223135BA500D}"/>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4" name="Footer Placeholder 3">
            <a:extLst>
              <a:ext uri="{FF2B5EF4-FFF2-40B4-BE49-F238E27FC236}">
                <a16:creationId xmlns:a16="http://schemas.microsoft.com/office/drawing/2014/main" id="{D312BC20-0A3F-21E8-70B6-432B1F326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81679-C2C2-6030-ED02-ADB5F6F37F7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857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F1D95-9BF1-4578-9EC4-B102D0B21245}"/>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3" name="Footer Placeholder 2">
            <a:extLst>
              <a:ext uri="{FF2B5EF4-FFF2-40B4-BE49-F238E27FC236}">
                <a16:creationId xmlns:a16="http://schemas.microsoft.com/office/drawing/2014/main" id="{BE99492E-4003-5117-86AF-D57F1D7DFC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B3A81-9F30-DC9E-7141-6C1F8E3B9047}"/>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80243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DE2-FC4F-B8EE-6AF4-56ECE19C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EEF89C-4A30-77CF-23B0-67F9FBB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9A5BC-FA3A-C181-E181-A3385F357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C6CFE-AC48-EA6B-2C5B-2636C3446DA4}"/>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6" name="Footer Placeholder 5">
            <a:extLst>
              <a:ext uri="{FF2B5EF4-FFF2-40B4-BE49-F238E27FC236}">
                <a16:creationId xmlns:a16="http://schemas.microsoft.com/office/drawing/2014/main" id="{55A7E202-DB3C-0E5D-BDB1-50A43E40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24FF8-89B4-3B1A-B12A-0F1BE9DA72D0}"/>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359401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8C7-F758-268A-A767-9F7884D04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EDCB8-7BCC-3F7A-348D-A18572332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533E52-47AA-5B9A-0D03-020C2617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F64C0-D0AB-5581-4B7D-96BD088EFC20}"/>
              </a:ext>
            </a:extLst>
          </p:cNvPr>
          <p:cNvSpPr>
            <a:spLocks noGrp="1"/>
          </p:cNvSpPr>
          <p:nvPr>
            <p:ph type="dt" sz="half" idx="10"/>
          </p:nvPr>
        </p:nvSpPr>
        <p:spPr/>
        <p:txBody>
          <a:bodyPr/>
          <a:lstStyle/>
          <a:p>
            <a:fld id="{08B70578-B394-9645-B56F-85ECA5B94EA5}" type="datetimeFigureOut">
              <a:rPr lang="en-US" smtClean="0"/>
              <a:t>6/22/23</a:t>
            </a:fld>
            <a:endParaRPr lang="en-US"/>
          </a:p>
        </p:txBody>
      </p:sp>
      <p:sp>
        <p:nvSpPr>
          <p:cNvPr id="6" name="Footer Placeholder 5">
            <a:extLst>
              <a:ext uri="{FF2B5EF4-FFF2-40B4-BE49-F238E27FC236}">
                <a16:creationId xmlns:a16="http://schemas.microsoft.com/office/drawing/2014/main" id="{8B91F253-8740-82C5-4584-F56D6571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17CE3-944E-B57D-40DB-7139EE5A9F91}"/>
              </a:ext>
            </a:extLst>
          </p:cNvPr>
          <p:cNvSpPr>
            <a:spLocks noGrp="1"/>
          </p:cNvSpPr>
          <p:nvPr>
            <p:ph type="sldNum" sz="quarter" idx="12"/>
          </p:nvPr>
        </p:nvSpPr>
        <p:spPr/>
        <p:txBody>
          <a:bodyPr/>
          <a:lstStyle/>
          <a:p>
            <a:fld id="{D0654D0F-EC48-9040-92DA-5001B1C8B96E}" type="slidenum">
              <a:rPr lang="en-US" smtClean="0"/>
              <a:t>‹#›</a:t>
            </a:fld>
            <a:endParaRPr lang="en-US"/>
          </a:p>
        </p:txBody>
      </p:sp>
    </p:spTree>
    <p:extLst>
      <p:ext uri="{BB962C8B-B14F-4D97-AF65-F5344CB8AC3E}">
        <p14:creationId xmlns:p14="http://schemas.microsoft.com/office/powerpoint/2010/main" val="424751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2AC9-9782-68A8-0BE2-2D666167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2FEEA7-95B9-B8A4-DAE2-6EF8636E3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0F7F-4870-6C40-CB58-DE9E29A84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70578-B394-9645-B56F-85ECA5B94EA5}" type="datetimeFigureOut">
              <a:rPr lang="en-US" smtClean="0"/>
              <a:t>6/22/23</a:t>
            </a:fld>
            <a:endParaRPr lang="en-US"/>
          </a:p>
        </p:txBody>
      </p:sp>
      <p:sp>
        <p:nvSpPr>
          <p:cNvPr id="5" name="Footer Placeholder 4">
            <a:extLst>
              <a:ext uri="{FF2B5EF4-FFF2-40B4-BE49-F238E27FC236}">
                <a16:creationId xmlns:a16="http://schemas.microsoft.com/office/drawing/2014/main" id="{7134B839-C778-627B-E4E6-0DC1EBD90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1F08-9C63-60EA-0874-74E16894D4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54D0F-EC48-9040-92DA-5001B1C8B96E}" type="slidenum">
              <a:rPr lang="en-US" smtClean="0"/>
              <a:t>‹#›</a:t>
            </a:fld>
            <a:endParaRPr lang="en-US"/>
          </a:p>
        </p:txBody>
      </p:sp>
    </p:spTree>
    <p:extLst>
      <p:ext uri="{BB962C8B-B14F-4D97-AF65-F5344CB8AC3E}">
        <p14:creationId xmlns:p14="http://schemas.microsoft.com/office/powerpoint/2010/main" val="390709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8511-9FA5-B6C0-1F64-E88007586B04}"/>
              </a:ext>
            </a:extLst>
          </p:cNvPr>
          <p:cNvSpPr txBox="1"/>
          <p:nvPr/>
        </p:nvSpPr>
        <p:spPr>
          <a:xfrm>
            <a:off x="4465122" y="2636322"/>
            <a:ext cx="3099118" cy="923330"/>
          </a:xfrm>
          <a:prstGeom prst="rect">
            <a:avLst/>
          </a:prstGeom>
          <a:noFill/>
        </p:spPr>
        <p:txBody>
          <a:bodyPr wrap="none" rtlCol="0">
            <a:spAutoFit/>
          </a:bodyPr>
          <a:lstStyle/>
          <a:p>
            <a:r>
              <a:rPr lang="en-US" b="1" dirty="0"/>
              <a:t>Troubleshooting &amp;Automation</a:t>
            </a:r>
          </a:p>
          <a:p>
            <a:endParaRPr lang="en-US" b="1" dirty="0"/>
          </a:p>
          <a:p>
            <a:endParaRPr lang="en-US" b="1" dirty="0"/>
          </a:p>
        </p:txBody>
      </p:sp>
    </p:spTree>
    <p:extLst>
      <p:ext uri="{BB962C8B-B14F-4D97-AF65-F5344CB8AC3E}">
        <p14:creationId xmlns:p14="http://schemas.microsoft.com/office/powerpoint/2010/main" val="4049906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E13330-6631-A21A-09E8-5B2237F328ED}"/>
              </a:ext>
            </a:extLst>
          </p:cNvPr>
          <p:cNvSpPr txBox="1"/>
          <p:nvPr/>
        </p:nvSpPr>
        <p:spPr>
          <a:xfrm>
            <a:off x="175161" y="187750"/>
            <a:ext cx="7009409" cy="167462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When a database is experiencing a problem, you will </a:t>
            </a:r>
            <a:r>
              <a:rPr lang="en-CA" sz="1400" b="1" i="0" dirty="0">
                <a:solidFill>
                  <a:srgbClr val="1F1F1F"/>
                </a:solidFill>
                <a:effectLst/>
                <a:latin typeface="Source Sans Pro" panose="020B0503030403020204" pitchFamily="34" charset="0"/>
              </a:rPr>
              <a:t>first want to check the health and </a:t>
            </a:r>
            <a:r>
              <a:rPr lang="en-CA" sz="1400" b="1" dirty="0">
                <a:solidFill>
                  <a:srgbClr val="333333"/>
                </a:solidFill>
                <a:latin typeface="OpenSans"/>
              </a:rPr>
              <a:t> </a:t>
            </a:r>
            <a:r>
              <a:rPr lang="en-CA" sz="1400" b="1" i="0" dirty="0">
                <a:solidFill>
                  <a:srgbClr val="1F1F1F"/>
                </a:solidFill>
                <a:effectLst/>
                <a:latin typeface="Source Sans Pro" panose="020B0503030403020204" pitchFamily="34" charset="0"/>
              </a:rPr>
              <a:t>status of the database. </a:t>
            </a:r>
            <a:endParaRPr lang="en-CA" sz="1400" b="1"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All databases have a variety of commands and utilities that allow you to quickly get a snapshot of a database’s health and operational status.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These utilities are accessed through either typed commands, or a graphical interface</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3F139B21-4CDD-ABE3-751F-11327C0B3BE4}"/>
              </a:ext>
            </a:extLst>
          </p:cNvPr>
          <p:cNvPicPr>
            <a:picLocks noChangeAspect="1"/>
          </p:cNvPicPr>
          <p:nvPr/>
        </p:nvPicPr>
        <p:blipFill>
          <a:blip r:embed="rId2"/>
          <a:stretch>
            <a:fillRect/>
          </a:stretch>
        </p:blipFill>
        <p:spPr>
          <a:xfrm>
            <a:off x="7358413" y="187750"/>
            <a:ext cx="4658425" cy="2539223"/>
          </a:xfrm>
          <a:prstGeom prst="rect">
            <a:avLst/>
          </a:prstGeom>
        </p:spPr>
      </p:pic>
      <p:sp>
        <p:nvSpPr>
          <p:cNvPr id="6" name="TextBox 5">
            <a:extLst>
              <a:ext uri="{FF2B5EF4-FFF2-40B4-BE49-F238E27FC236}">
                <a16:creationId xmlns:a16="http://schemas.microsoft.com/office/drawing/2014/main" id="{DB7123CA-4667-02EA-3D5E-F8F525B06BED}"/>
              </a:ext>
            </a:extLst>
          </p:cNvPr>
          <p:cNvSpPr txBox="1"/>
          <p:nvPr/>
        </p:nvSpPr>
        <p:spPr>
          <a:xfrm>
            <a:off x="175161" y="4118462"/>
            <a:ext cx="6097978" cy="212667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For example, from a command line in a UNIX environment, you might use the SERVICE MYSQL STATUS command to view MySQL status: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And the output might indicate that the database server status is running or is OK, as shown in this screen image.</a:t>
            </a:r>
            <a:endParaRPr lang="en-CA" b="0" i="0" dirty="0">
              <a:solidFill>
                <a:srgbClr val="333333"/>
              </a:solidFill>
              <a:effectLst/>
              <a:latin typeface="OpenSans"/>
            </a:endParaRPr>
          </a:p>
        </p:txBody>
      </p:sp>
      <p:pic>
        <p:nvPicPr>
          <p:cNvPr id="7" name="Picture 6">
            <a:extLst>
              <a:ext uri="{FF2B5EF4-FFF2-40B4-BE49-F238E27FC236}">
                <a16:creationId xmlns:a16="http://schemas.microsoft.com/office/drawing/2014/main" id="{08E37DD7-E60A-D837-1A6B-DB7736C27613}"/>
              </a:ext>
            </a:extLst>
          </p:cNvPr>
          <p:cNvPicPr>
            <a:picLocks noChangeAspect="1"/>
          </p:cNvPicPr>
          <p:nvPr/>
        </p:nvPicPr>
        <p:blipFill>
          <a:blip r:embed="rId3"/>
          <a:stretch>
            <a:fillRect/>
          </a:stretch>
        </p:blipFill>
        <p:spPr>
          <a:xfrm>
            <a:off x="6934200" y="3193637"/>
            <a:ext cx="5257800" cy="3225800"/>
          </a:xfrm>
          <a:prstGeom prst="rect">
            <a:avLst/>
          </a:prstGeom>
        </p:spPr>
      </p:pic>
    </p:spTree>
    <p:extLst>
      <p:ext uri="{BB962C8B-B14F-4D97-AF65-F5344CB8AC3E}">
        <p14:creationId xmlns:p14="http://schemas.microsoft.com/office/powerpoint/2010/main" val="340741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AB277A-02D0-4EF4-F449-B9A77F9BB47C}"/>
              </a:ext>
            </a:extLst>
          </p:cNvPr>
          <p:cNvSpPr txBox="1"/>
          <p:nvPr/>
        </p:nvSpPr>
        <p:spPr>
          <a:xfrm>
            <a:off x="198911" y="184021"/>
            <a:ext cx="8339447" cy="231967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Available commands and syntax vary with the database you are using, such as Db2, MySQL, or PostgreSQL, and the environment in which you are using the database, such as UNIX or Windows.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in Db2 you can run the db2pd command to monitor the status of a Db2 instance and run problem diagnostics.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a database using MySQL you might use the SHOW STATUS command to get server status information.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And on a server running PostgreSQL, you might use the PG_ISREADY command to check the connection status of a PostgreSQL database server. </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DB45D2BE-F263-B493-34E1-E0415780C767}"/>
              </a:ext>
            </a:extLst>
          </p:cNvPr>
          <p:cNvPicPr>
            <a:picLocks noChangeAspect="1"/>
          </p:cNvPicPr>
          <p:nvPr/>
        </p:nvPicPr>
        <p:blipFill>
          <a:blip r:embed="rId2"/>
          <a:stretch>
            <a:fillRect/>
          </a:stretch>
        </p:blipFill>
        <p:spPr>
          <a:xfrm>
            <a:off x="8680861" y="184021"/>
            <a:ext cx="3411187" cy="2787637"/>
          </a:xfrm>
          <a:prstGeom prst="rect">
            <a:avLst/>
          </a:prstGeom>
        </p:spPr>
      </p:pic>
      <p:sp>
        <p:nvSpPr>
          <p:cNvPr id="6" name="TextBox 5">
            <a:extLst>
              <a:ext uri="{FF2B5EF4-FFF2-40B4-BE49-F238E27FC236}">
                <a16:creationId xmlns:a16="http://schemas.microsoft.com/office/drawing/2014/main" id="{13364B99-7CDF-4EC8-E720-40773D17424F}"/>
              </a:ext>
            </a:extLst>
          </p:cNvPr>
          <p:cNvSpPr txBox="1"/>
          <p:nvPr/>
        </p:nvSpPr>
        <p:spPr>
          <a:xfrm>
            <a:off x="50964" y="3719093"/>
            <a:ext cx="8802584" cy="264412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Databases use many status variables to provide information about their operation, and status variables can be either GLOBAL or SESSION based.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 </a:t>
            </a:r>
            <a:r>
              <a:rPr lang="en-CA" sz="1400" b="1" i="0" dirty="0">
                <a:solidFill>
                  <a:srgbClr val="1F1F1F"/>
                </a:solidFill>
                <a:effectLst/>
                <a:latin typeface="Source Sans Pro" panose="020B0503030403020204" pitchFamily="34" charset="0"/>
              </a:rPr>
              <a:t>GLOBAL status variable </a:t>
            </a:r>
            <a:r>
              <a:rPr lang="en-CA" sz="1400" b="0" i="0" dirty="0">
                <a:solidFill>
                  <a:srgbClr val="1F1F1F"/>
                </a:solidFill>
                <a:effectLst/>
                <a:latin typeface="Source Sans Pro" panose="020B0503030403020204" pitchFamily="34" charset="0"/>
              </a:rPr>
              <a:t>may represent status for some aspect of the server itself (for example, </a:t>
            </a:r>
            <a:r>
              <a:rPr lang="en-CA" sz="1400" b="1" i="0" dirty="0" err="1">
                <a:solidFill>
                  <a:srgbClr val="1F1F1F"/>
                </a:solidFill>
                <a:effectLst/>
                <a:latin typeface="Source Sans Pro" panose="020B0503030403020204" pitchFamily="34" charset="0"/>
              </a:rPr>
              <a:t>Aborted_connects</a:t>
            </a:r>
            <a:r>
              <a:rPr lang="en-CA" sz="1400" b="1" i="0" dirty="0">
                <a:solidFill>
                  <a:srgbClr val="1F1F1F"/>
                </a:solidFill>
                <a:effectLst/>
                <a:latin typeface="Source Sans Pro" panose="020B0503030403020204" pitchFamily="34" charset="0"/>
              </a:rPr>
              <a:t>), </a:t>
            </a:r>
            <a:r>
              <a:rPr lang="en-CA" sz="1400" b="0" i="0" dirty="0">
                <a:solidFill>
                  <a:srgbClr val="1F1F1F"/>
                </a:solidFill>
                <a:effectLst/>
                <a:latin typeface="Source Sans Pro" panose="020B0503030403020204" pitchFamily="34" charset="0"/>
              </a:rPr>
              <a:t>or the aggregated status over all connections to MySQL (for example, </a:t>
            </a:r>
            <a:r>
              <a:rPr lang="en-CA" sz="1400" b="0" i="0" dirty="0" err="1">
                <a:solidFill>
                  <a:srgbClr val="1F1F1F"/>
                </a:solidFill>
                <a:effectLst/>
                <a:latin typeface="Source Sans Pro" panose="020B0503030403020204" pitchFamily="34" charset="0"/>
              </a:rPr>
              <a:t>Bytes_received</a:t>
            </a:r>
            <a:r>
              <a:rPr lang="en-CA" sz="1400" b="0" i="0" dirty="0">
                <a:solidFill>
                  <a:srgbClr val="1F1F1F"/>
                </a:solidFill>
                <a:effectLst/>
                <a:latin typeface="Source Sans Pro" panose="020B0503030403020204" pitchFamily="34" charset="0"/>
              </a:rPr>
              <a:t> and </a:t>
            </a:r>
            <a:r>
              <a:rPr lang="en-CA" sz="1400" b="0" i="0" dirty="0" err="1">
                <a:solidFill>
                  <a:srgbClr val="1F1F1F"/>
                </a:solidFill>
                <a:effectLst/>
                <a:latin typeface="Source Sans Pro" panose="020B0503030403020204" pitchFamily="34" charset="0"/>
              </a:rPr>
              <a:t>Bytes_sent</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chemeClr val="accent2"/>
                </a:solidFill>
                <a:effectLst/>
                <a:latin typeface="Source Sans Pro" panose="020B0503030403020204" pitchFamily="34" charset="0"/>
              </a:rPr>
              <a:t>If a variable has no global value, the session value is displayed.</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 SESSION status variable, sometimes called a LOCAL status variable, represents values for the current connection.</a:t>
            </a:r>
            <a:endParaRPr lang="en-CA" sz="1400" b="0" i="0" dirty="0">
              <a:solidFill>
                <a:srgbClr val="333333"/>
              </a:solidFill>
              <a:effectLst/>
              <a:latin typeface="OpenSans"/>
            </a:endParaRPr>
          </a:p>
        </p:txBody>
      </p:sp>
      <p:pic>
        <p:nvPicPr>
          <p:cNvPr id="7" name="Picture 6">
            <a:extLst>
              <a:ext uri="{FF2B5EF4-FFF2-40B4-BE49-F238E27FC236}">
                <a16:creationId xmlns:a16="http://schemas.microsoft.com/office/drawing/2014/main" id="{799E895A-9556-00DF-9674-EB69A760C90B}"/>
              </a:ext>
            </a:extLst>
          </p:cNvPr>
          <p:cNvPicPr>
            <a:picLocks noChangeAspect="1"/>
          </p:cNvPicPr>
          <p:nvPr/>
        </p:nvPicPr>
        <p:blipFill>
          <a:blip r:embed="rId3"/>
          <a:stretch>
            <a:fillRect/>
          </a:stretch>
        </p:blipFill>
        <p:spPr>
          <a:xfrm>
            <a:off x="8853548" y="4107704"/>
            <a:ext cx="3238500" cy="1866900"/>
          </a:xfrm>
          <a:prstGeom prst="rect">
            <a:avLst/>
          </a:prstGeom>
        </p:spPr>
      </p:pic>
    </p:spTree>
    <p:extLst>
      <p:ext uri="{BB962C8B-B14F-4D97-AF65-F5344CB8AC3E}">
        <p14:creationId xmlns:p14="http://schemas.microsoft.com/office/powerpoint/2010/main" val="4068033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C2DC67-4331-49DB-9E6C-A657A46C1C2E}"/>
              </a:ext>
            </a:extLst>
          </p:cNvPr>
          <p:cNvPicPr>
            <a:picLocks noChangeAspect="1"/>
          </p:cNvPicPr>
          <p:nvPr/>
        </p:nvPicPr>
        <p:blipFill>
          <a:blip r:embed="rId2"/>
          <a:stretch>
            <a:fillRect/>
          </a:stretch>
        </p:blipFill>
        <p:spPr>
          <a:xfrm>
            <a:off x="147864" y="89560"/>
            <a:ext cx="4804146" cy="3188305"/>
          </a:xfrm>
          <a:prstGeom prst="rect">
            <a:avLst/>
          </a:prstGeom>
        </p:spPr>
      </p:pic>
      <p:sp>
        <p:nvSpPr>
          <p:cNvPr id="4" name="TextBox 3">
            <a:extLst>
              <a:ext uri="{FF2B5EF4-FFF2-40B4-BE49-F238E27FC236}">
                <a16:creationId xmlns:a16="http://schemas.microsoft.com/office/drawing/2014/main" id="{5B5EE461-3939-A49B-3863-4A3C7722851D}"/>
              </a:ext>
            </a:extLst>
          </p:cNvPr>
          <p:cNvSpPr txBox="1"/>
          <p:nvPr/>
        </p:nvSpPr>
        <p:spPr>
          <a:xfrm>
            <a:off x="5090555" y="476624"/>
            <a:ext cx="7092126" cy="212667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You can also use a LIKE clause and pattern with a SHOW SESSION statement to show status variable information that matches a specific pattern.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For example, if you used the statement SHOW STATUS LIKE ‘KEY%’ you would only see the status for variables with key in the name.</a:t>
            </a:r>
            <a:endParaRPr lang="en-CA" b="0" i="0" dirty="0">
              <a:solidFill>
                <a:srgbClr val="333333"/>
              </a:solidFill>
              <a:effectLst/>
              <a:latin typeface="OpenSans"/>
            </a:endParaRPr>
          </a:p>
        </p:txBody>
      </p:sp>
      <p:pic>
        <p:nvPicPr>
          <p:cNvPr id="5" name="Picture 4">
            <a:extLst>
              <a:ext uri="{FF2B5EF4-FFF2-40B4-BE49-F238E27FC236}">
                <a16:creationId xmlns:a16="http://schemas.microsoft.com/office/drawing/2014/main" id="{3A34428E-CFF5-D8FB-AA32-7BE8B2515D50}"/>
              </a:ext>
            </a:extLst>
          </p:cNvPr>
          <p:cNvPicPr>
            <a:picLocks noChangeAspect="1"/>
          </p:cNvPicPr>
          <p:nvPr/>
        </p:nvPicPr>
        <p:blipFill>
          <a:blip r:embed="rId3"/>
          <a:stretch>
            <a:fillRect/>
          </a:stretch>
        </p:blipFill>
        <p:spPr>
          <a:xfrm>
            <a:off x="390937" y="4156364"/>
            <a:ext cx="4318000" cy="1371600"/>
          </a:xfrm>
          <a:prstGeom prst="rect">
            <a:avLst/>
          </a:prstGeom>
        </p:spPr>
      </p:pic>
      <p:sp>
        <p:nvSpPr>
          <p:cNvPr id="7" name="TextBox 6">
            <a:extLst>
              <a:ext uri="{FF2B5EF4-FFF2-40B4-BE49-F238E27FC236}">
                <a16:creationId xmlns:a16="http://schemas.microsoft.com/office/drawing/2014/main" id="{6002F742-7C9B-8CAF-AFC9-0A38C648ECE7}"/>
              </a:ext>
            </a:extLst>
          </p:cNvPr>
          <p:cNvSpPr txBox="1"/>
          <p:nvPr/>
        </p:nvSpPr>
        <p:spPr>
          <a:xfrm>
            <a:off x="5165764" y="3429000"/>
            <a:ext cx="6792687" cy="263931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addition to commands, you may also have a graphical interface with dashboards and reports for monitoring database status and information in real time.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For example, on a Microsoft SQL Server running on Windows Server, you could use Activity Monitor to get information about SQL Server processes and how the processes affect the current instance of SQL Server, and use System Monitor to verify status and monitor SQL Server performance.</a:t>
            </a:r>
            <a:endParaRPr lang="en-CA" sz="1600" b="0" i="0" dirty="0">
              <a:solidFill>
                <a:srgbClr val="333333"/>
              </a:solidFill>
              <a:effectLst/>
              <a:latin typeface="OpenSans"/>
            </a:endParaRPr>
          </a:p>
        </p:txBody>
      </p:sp>
    </p:spTree>
    <p:extLst>
      <p:ext uri="{BB962C8B-B14F-4D97-AF65-F5344CB8AC3E}">
        <p14:creationId xmlns:p14="http://schemas.microsoft.com/office/powerpoint/2010/main" val="1885046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90B0D8-370E-7247-9905-05C5FCCB03EE}"/>
              </a:ext>
            </a:extLst>
          </p:cNvPr>
          <p:cNvSpPr txBox="1"/>
          <p:nvPr/>
        </p:nvSpPr>
        <p:spPr>
          <a:xfrm>
            <a:off x="3526971" y="397639"/>
            <a:ext cx="8541327" cy="135146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There are many possible log files you can use to help identify when and where an error occurred. </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most used ones are: Server and operating system logs, which log general server activity, connectivity, and other aspects of the server or servers running the database, and database error logs, which </a:t>
            </a:r>
            <a:r>
              <a:rPr lang="en-CA" sz="1400" b="0" i="0" u="sng" dirty="0">
                <a:solidFill>
                  <a:srgbClr val="1F1F1F"/>
                </a:solidFill>
                <a:effectLst/>
                <a:latin typeface="Source Sans Pro" panose="020B0503030403020204" pitchFamily="34" charset="0"/>
              </a:rPr>
              <a:t>log information and errors specific to the database being operated</a:t>
            </a:r>
            <a:r>
              <a:rPr lang="en-CA" sz="1400" b="0" i="0" dirty="0">
                <a:solidFill>
                  <a:srgbClr val="1F1F1F"/>
                </a:solidFill>
                <a:effectLst/>
                <a:latin typeface="Source Sans Pro" panose="020B0503030403020204" pitchFamily="34" charset="0"/>
              </a:rPr>
              <a:t>, such as a MYSQL or PostgreSQL system. </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581D393F-01C5-4058-8356-8CF8260B6A4F}"/>
              </a:ext>
            </a:extLst>
          </p:cNvPr>
          <p:cNvPicPr>
            <a:picLocks noChangeAspect="1"/>
          </p:cNvPicPr>
          <p:nvPr/>
        </p:nvPicPr>
        <p:blipFill>
          <a:blip r:embed="rId2"/>
          <a:stretch>
            <a:fillRect/>
          </a:stretch>
        </p:blipFill>
        <p:spPr>
          <a:xfrm>
            <a:off x="322942" y="269669"/>
            <a:ext cx="3073401" cy="1831410"/>
          </a:xfrm>
          <a:prstGeom prst="rect">
            <a:avLst/>
          </a:prstGeom>
        </p:spPr>
      </p:pic>
      <p:sp>
        <p:nvSpPr>
          <p:cNvPr id="6" name="TextBox 5">
            <a:extLst>
              <a:ext uri="{FF2B5EF4-FFF2-40B4-BE49-F238E27FC236}">
                <a16:creationId xmlns:a16="http://schemas.microsoft.com/office/drawing/2014/main" id="{24CDDA05-2C76-2D26-AF24-0B9FDE26DCC3}"/>
              </a:ext>
            </a:extLst>
          </p:cNvPr>
          <p:cNvSpPr txBox="1"/>
          <p:nvPr/>
        </p:nvSpPr>
        <p:spPr>
          <a:xfrm>
            <a:off x="-55584" y="2536671"/>
            <a:ext cx="7493330" cy="199779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Log files are important tools for discovering when an error occurred and the description of the error.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in a typical SQL server, some of the most accessed logs are: The Error Log file, which is created every time SQL server is started, the </a:t>
            </a:r>
            <a:r>
              <a:rPr lang="en-CA" sz="1400" b="0" i="0" dirty="0">
                <a:solidFill>
                  <a:srgbClr val="FF0000"/>
                </a:solidFill>
                <a:effectLst/>
                <a:latin typeface="Source Sans Pro" panose="020B0503030403020204" pitchFamily="34" charset="0"/>
              </a:rPr>
              <a:t>Event Log </a:t>
            </a:r>
            <a:r>
              <a:rPr lang="en-CA" sz="1400" b="0" i="0" dirty="0">
                <a:solidFill>
                  <a:srgbClr val="1F1F1F"/>
                </a:solidFill>
                <a:effectLst/>
                <a:latin typeface="Source Sans Pro" panose="020B0503030403020204" pitchFamily="34" charset="0"/>
              </a:rPr>
              <a:t>file, which shows </a:t>
            </a:r>
            <a:r>
              <a:rPr lang="en-CA" sz="1400" b="1" i="0" dirty="0">
                <a:solidFill>
                  <a:srgbClr val="1F1F1F"/>
                </a:solidFill>
                <a:effectLst/>
                <a:latin typeface="Source Sans Pro" panose="020B0503030403020204" pitchFamily="34" charset="0"/>
              </a:rPr>
              <a:t>informational and error events</a:t>
            </a:r>
            <a:r>
              <a:rPr lang="en-CA" sz="1400" b="0" i="0" dirty="0">
                <a:solidFill>
                  <a:srgbClr val="1F1F1F"/>
                </a:solidFill>
                <a:effectLst/>
                <a:latin typeface="Source Sans Pro" panose="020B0503030403020204" pitchFamily="34" charset="0"/>
              </a:rPr>
              <a:t>, and the Default </a:t>
            </a:r>
            <a:r>
              <a:rPr lang="en-CA" sz="1400" b="0" i="0" dirty="0">
                <a:solidFill>
                  <a:srgbClr val="FF0000"/>
                </a:solidFill>
                <a:effectLst/>
                <a:latin typeface="Source Sans Pro" panose="020B0503030403020204" pitchFamily="34" charset="0"/>
              </a:rPr>
              <a:t>Trace Log</a:t>
            </a:r>
            <a:r>
              <a:rPr lang="en-CA" sz="1400" b="0" i="0" dirty="0">
                <a:solidFill>
                  <a:srgbClr val="1F1F1F"/>
                </a:solidFill>
                <a:effectLst/>
                <a:latin typeface="Source Sans Pro" panose="020B0503030403020204" pitchFamily="34" charset="0"/>
              </a:rPr>
              <a:t>, which is an optional log file that </a:t>
            </a:r>
            <a:r>
              <a:rPr lang="en-CA" sz="1400" b="1" i="0" dirty="0">
                <a:solidFill>
                  <a:srgbClr val="1F1F1F"/>
                </a:solidFill>
                <a:effectLst/>
                <a:latin typeface="Source Sans Pro" panose="020B0503030403020204" pitchFamily="34" charset="0"/>
              </a:rPr>
              <a:t>tracks all database configuration changes. </a:t>
            </a:r>
            <a:endParaRPr lang="en-CA" sz="1400" b="1" i="0" dirty="0">
              <a:solidFill>
                <a:srgbClr val="333333"/>
              </a:solidFill>
              <a:effectLst/>
              <a:latin typeface="OpenSans"/>
            </a:endParaRPr>
          </a:p>
        </p:txBody>
      </p:sp>
      <p:pic>
        <p:nvPicPr>
          <p:cNvPr id="7" name="Picture 6">
            <a:extLst>
              <a:ext uri="{FF2B5EF4-FFF2-40B4-BE49-F238E27FC236}">
                <a16:creationId xmlns:a16="http://schemas.microsoft.com/office/drawing/2014/main" id="{2CDDCBD1-1DEA-DA99-2B19-FB858A9C72D5}"/>
              </a:ext>
            </a:extLst>
          </p:cNvPr>
          <p:cNvPicPr>
            <a:picLocks noChangeAspect="1"/>
          </p:cNvPicPr>
          <p:nvPr/>
        </p:nvPicPr>
        <p:blipFill>
          <a:blip r:embed="rId3"/>
          <a:stretch>
            <a:fillRect/>
          </a:stretch>
        </p:blipFill>
        <p:spPr>
          <a:xfrm>
            <a:off x="7620165" y="2528399"/>
            <a:ext cx="4127500" cy="1968500"/>
          </a:xfrm>
          <a:prstGeom prst="rect">
            <a:avLst/>
          </a:prstGeom>
        </p:spPr>
      </p:pic>
      <p:sp>
        <p:nvSpPr>
          <p:cNvPr id="9" name="TextBox 8">
            <a:extLst>
              <a:ext uri="{FF2B5EF4-FFF2-40B4-BE49-F238E27FC236}">
                <a16:creationId xmlns:a16="http://schemas.microsoft.com/office/drawing/2014/main" id="{DBD5A267-8CE3-7560-613E-197F26C9F4A7}"/>
              </a:ext>
            </a:extLst>
          </p:cNvPr>
          <p:cNvSpPr txBox="1"/>
          <p:nvPr/>
        </p:nvSpPr>
        <p:spPr>
          <a:xfrm>
            <a:off x="3833751" y="4742691"/>
            <a:ext cx="8358249" cy="2002600"/>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Whether you use log files or receive an error message, you will most likely need to interpret specific error messages and error codes.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For example, error messages or logged errors may contain: </a:t>
            </a:r>
            <a:r>
              <a:rPr lang="en-CA" sz="1200" dirty="0">
                <a:solidFill>
                  <a:srgbClr val="333333"/>
                </a:solidFill>
                <a:latin typeface="OpenSans"/>
              </a:rPr>
              <a:t> </a:t>
            </a:r>
            <a:r>
              <a:rPr lang="en-CA" sz="1200" b="1" i="0" dirty="0">
                <a:solidFill>
                  <a:srgbClr val="1F1F1F"/>
                </a:solidFill>
                <a:effectLst/>
                <a:latin typeface="Source Sans Pro" panose="020B0503030403020204" pitchFamily="34" charset="0"/>
              </a:rPr>
              <a:t>A Message and ID number</a:t>
            </a:r>
            <a:r>
              <a:rPr lang="en-CA" sz="1200" b="0" i="0" dirty="0">
                <a:solidFill>
                  <a:srgbClr val="1F1F1F"/>
                </a:solidFill>
                <a:effectLst/>
                <a:latin typeface="Source Sans Pro" panose="020B0503030403020204" pitchFamily="34" charset="0"/>
              </a:rPr>
              <a:t> that can be used to troubleshoot the problem. </a:t>
            </a:r>
            <a:endParaRPr lang="en-CA" sz="1200" dirty="0">
              <a:solidFill>
                <a:srgbClr val="333333"/>
              </a:solidFill>
              <a:latin typeface="OpenSans"/>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They may also contain other information, such as : The name of the procedure that caused the problem, the state of the database when the error occurred, and additional descriptive information, the severity of the problem, or both. </a:t>
            </a:r>
            <a:endParaRPr lang="en-CA" sz="1200" dirty="0">
              <a:solidFill>
                <a:srgbClr val="1F1F1F"/>
              </a:solidFill>
              <a:latin typeface="Source Sans Pro" panose="020B0503030403020204" pitchFamily="34" charset="0"/>
            </a:endParaRPr>
          </a:p>
          <a:p>
            <a:pPr marL="171450" indent="-171450" algn="l">
              <a:lnSpc>
                <a:spcPct val="150000"/>
              </a:lnSpc>
              <a:buFont typeface="Arial" panose="020B0604020202020204" pitchFamily="34" charset="0"/>
              <a:buChar char="•"/>
            </a:pPr>
            <a:r>
              <a:rPr lang="en-CA" sz="1200" b="0" i="0" dirty="0">
                <a:solidFill>
                  <a:srgbClr val="1F1F1F"/>
                </a:solidFill>
                <a:effectLst/>
                <a:latin typeface="Source Sans Pro" panose="020B0503030403020204" pitchFamily="34" charset="0"/>
              </a:rPr>
              <a:t>You might also see a line number referenced if the problem occurred in a script or batch file. </a:t>
            </a:r>
            <a:endParaRPr lang="en-CA" sz="1200" b="0" i="0" dirty="0">
              <a:solidFill>
                <a:srgbClr val="333333"/>
              </a:solidFill>
              <a:effectLst/>
              <a:latin typeface="OpenSans"/>
            </a:endParaRPr>
          </a:p>
        </p:txBody>
      </p:sp>
      <p:pic>
        <p:nvPicPr>
          <p:cNvPr id="10" name="Picture 9">
            <a:extLst>
              <a:ext uri="{FF2B5EF4-FFF2-40B4-BE49-F238E27FC236}">
                <a16:creationId xmlns:a16="http://schemas.microsoft.com/office/drawing/2014/main" id="{74FA6A37-F0A4-EC40-3966-B6C53235850D}"/>
              </a:ext>
            </a:extLst>
          </p:cNvPr>
          <p:cNvPicPr>
            <a:picLocks noChangeAspect="1"/>
          </p:cNvPicPr>
          <p:nvPr/>
        </p:nvPicPr>
        <p:blipFill>
          <a:blip r:embed="rId4"/>
          <a:stretch>
            <a:fillRect/>
          </a:stretch>
        </p:blipFill>
        <p:spPr>
          <a:xfrm>
            <a:off x="142670" y="4742691"/>
            <a:ext cx="3691081" cy="1792811"/>
          </a:xfrm>
          <a:prstGeom prst="rect">
            <a:avLst/>
          </a:prstGeom>
        </p:spPr>
      </p:pic>
    </p:spTree>
    <p:extLst>
      <p:ext uri="{BB962C8B-B14F-4D97-AF65-F5344CB8AC3E}">
        <p14:creationId xmlns:p14="http://schemas.microsoft.com/office/powerpoint/2010/main" val="1226946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261DE-49C7-4AA3-60A1-0974E3D1CE2A}"/>
              </a:ext>
            </a:extLst>
          </p:cNvPr>
          <p:cNvPicPr>
            <a:picLocks noChangeAspect="1"/>
          </p:cNvPicPr>
          <p:nvPr/>
        </p:nvPicPr>
        <p:blipFill>
          <a:blip r:embed="rId2"/>
          <a:stretch>
            <a:fillRect/>
          </a:stretch>
        </p:blipFill>
        <p:spPr>
          <a:xfrm>
            <a:off x="612239" y="111413"/>
            <a:ext cx="5836062" cy="2680148"/>
          </a:xfrm>
          <a:prstGeom prst="rect">
            <a:avLst/>
          </a:prstGeom>
        </p:spPr>
      </p:pic>
      <p:pic>
        <p:nvPicPr>
          <p:cNvPr id="5" name="Picture 4">
            <a:extLst>
              <a:ext uri="{FF2B5EF4-FFF2-40B4-BE49-F238E27FC236}">
                <a16:creationId xmlns:a16="http://schemas.microsoft.com/office/drawing/2014/main" id="{AFBC8C87-8CF8-A584-A27E-D5E77648F364}"/>
              </a:ext>
            </a:extLst>
          </p:cNvPr>
          <p:cNvPicPr>
            <a:picLocks noChangeAspect="1"/>
          </p:cNvPicPr>
          <p:nvPr/>
        </p:nvPicPr>
        <p:blipFill>
          <a:blip r:embed="rId3"/>
          <a:stretch>
            <a:fillRect/>
          </a:stretch>
        </p:blipFill>
        <p:spPr>
          <a:xfrm>
            <a:off x="4276106" y="2985203"/>
            <a:ext cx="7337961" cy="3761384"/>
          </a:xfrm>
          <a:prstGeom prst="rect">
            <a:avLst/>
          </a:prstGeom>
        </p:spPr>
      </p:pic>
    </p:spTree>
    <p:extLst>
      <p:ext uri="{BB962C8B-B14F-4D97-AF65-F5344CB8AC3E}">
        <p14:creationId xmlns:p14="http://schemas.microsoft.com/office/powerpoint/2010/main" val="2113579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74305-9F25-197B-980D-2E18ACA98E69}"/>
              </a:ext>
            </a:extLst>
          </p:cNvPr>
          <p:cNvSpPr txBox="1"/>
          <p:nvPr/>
        </p:nvSpPr>
        <p:spPr>
          <a:xfrm>
            <a:off x="4203865" y="1876301"/>
            <a:ext cx="3497881" cy="400110"/>
          </a:xfrm>
          <a:prstGeom prst="rect">
            <a:avLst/>
          </a:prstGeom>
          <a:noFill/>
        </p:spPr>
        <p:txBody>
          <a:bodyPr wrap="none" rtlCol="0">
            <a:spAutoFit/>
          </a:bodyPr>
          <a:lstStyle/>
          <a:p>
            <a:r>
              <a:rPr lang="en-US" sz="2000" b="1" dirty="0"/>
              <a:t>Using Logs For Troubleshooting</a:t>
            </a:r>
          </a:p>
        </p:txBody>
      </p:sp>
      <p:pic>
        <p:nvPicPr>
          <p:cNvPr id="3" name="Picture 2">
            <a:extLst>
              <a:ext uri="{FF2B5EF4-FFF2-40B4-BE49-F238E27FC236}">
                <a16:creationId xmlns:a16="http://schemas.microsoft.com/office/drawing/2014/main" id="{82FB0AD1-D652-4BC6-F711-A7B47085DDB5}"/>
              </a:ext>
            </a:extLst>
          </p:cNvPr>
          <p:cNvPicPr>
            <a:picLocks noChangeAspect="1"/>
          </p:cNvPicPr>
          <p:nvPr/>
        </p:nvPicPr>
        <p:blipFill>
          <a:blip r:embed="rId2"/>
          <a:stretch>
            <a:fillRect/>
          </a:stretch>
        </p:blipFill>
        <p:spPr>
          <a:xfrm>
            <a:off x="3759200" y="2476500"/>
            <a:ext cx="4673600" cy="1905000"/>
          </a:xfrm>
          <a:prstGeom prst="rect">
            <a:avLst/>
          </a:prstGeom>
        </p:spPr>
      </p:pic>
    </p:spTree>
    <p:extLst>
      <p:ext uri="{BB962C8B-B14F-4D97-AF65-F5344CB8AC3E}">
        <p14:creationId xmlns:p14="http://schemas.microsoft.com/office/powerpoint/2010/main" val="3979658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436C1D-6C4E-F460-46BC-FF30C29BF31E}"/>
              </a:ext>
            </a:extLst>
          </p:cNvPr>
          <p:cNvPicPr>
            <a:picLocks noChangeAspect="1"/>
          </p:cNvPicPr>
          <p:nvPr/>
        </p:nvPicPr>
        <p:blipFill>
          <a:blip r:embed="rId2"/>
          <a:stretch>
            <a:fillRect/>
          </a:stretch>
        </p:blipFill>
        <p:spPr>
          <a:xfrm>
            <a:off x="311066" y="117268"/>
            <a:ext cx="4427189" cy="2010512"/>
          </a:xfrm>
          <a:prstGeom prst="rect">
            <a:avLst/>
          </a:prstGeom>
        </p:spPr>
      </p:pic>
      <p:sp>
        <p:nvSpPr>
          <p:cNvPr id="4" name="TextBox 3">
            <a:extLst>
              <a:ext uri="{FF2B5EF4-FFF2-40B4-BE49-F238E27FC236}">
                <a16:creationId xmlns:a16="http://schemas.microsoft.com/office/drawing/2014/main" id="{5849A596-1CE9-3E2E-92B7-1622396F207E}"/>
              </a:ext>
            </a:extLst>
          </p:cNvPr>
          <p:cNvSpPr txBox="1"/>
          <p:nvPr/>
        </p:nvSpPr>
        <p:spPr>
          <a:xfrm>
            <a:off x="4545942" y="2637340"/>
            <a:ext cx="7593942" cy="4185761"/>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A diagnostic log tracks what is happening in a system component or an application such as a web server or a database.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It contains information about an event, or a problem encountered when processing requests.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The diagnostic log is a record of significant events and errors in chronological order and is very useful for diagnosing or troubleshooting problems.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if a web server receives a request to load a file that is missing, this error and its details can be logged to the webserver log.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The diagnostic logs are also sometimes referred to as troubleshooting logs, error logs, or event logs.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It is essential to recognize that they may contain events, informational messages, warnings, or errors and their details.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An event might be when a user connects to the database, or an informational message that includes information on a particular subsystem’s status.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Additional events may be a warning message that might indicate that disk space for the database volume is running low, or an error message may that contains details about a failed database backup operation.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Some logs may have fewer or more categories of diagnostic messages such as FATAL and PANIC as additional classes of errors or may label them differently, for example, NOTE or NOTICE instead of Information.</a:t>
            </a:r>
            <a:endParaRPr lang="en-CA" sz="1400" b="0" i="0" dirty="0">
              <a:solidFill>
                <a:srgbClr val="333333"/>
              </a:solidFill>
              <a:effectLst/>
              <a:latin typeface="OpenSans"/>
            </a:endParaRPr>
          </a:p>
        </p:txBody>
      </p:sp>
      <p:pic>
        <p:nvPicPr>
          <p:cNvPr id="5" name="Picture 4">
            <a:extLst>
              <a:ext uri="{FF2B5EF4-FFF2-40B4-BE49-F238E27FC236}">
                <a16:creationId xmlns:a16="http://schemas.microsoft.com/office/drawing/2014/main" id="{8B0B3956-4F1E-2B65-5C82-F3AB6961E2C9}"/>
              </a:ext>
            </a:extLst>
          </p:cNvPr>
          <p:cNvPicPr>
            <a:picLocks noChangeAspect="1"/>
          </p:cNvPicPr>
          <p:nvPr/>
        </p:nvPicPr>
        <p:blipFill>
          <a:blip r:embed="rId3"/>
          <a:stretch>
            <a:fillRect/>
          </a:stretch>
        </p:blipFill>
        <p:spPr>
          <a:xfrm>
            <a:off x="0" y="3143983"/>
            <a:ext cx="4545942" cy="2663052"/>
          </a:xfrm>
          <a:prstGeom prst="rect">
            <a:avLst/>
          </a:prstGeom>
        </p:spPr>
      </p:pic>
    </p:spTree>
    <p:extLst>
      <p:ext uri="{BB962C8B-B14F-4D97-AF65-F5344CB8AC3E}">
        <p14:creationId xmlns:p14="http://schemas.microsoft.com/office/powerpoint/2010/main" val="210180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38C039-2CB8-3657-79ED-92254D321BFB}"/>
              </a:ext>
            </a:extLst>
          </p:cNvPr>
          <p:cNvSpPr txBox="1"/>
          <p:nvPr/>
        </p:nvSpPr>
        <p:spPr>
          <a:xfrm>
            <a:off x="4788165" y="100756"/>
            <a:ext cx="7248961" cy="337797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 database administrator needs to be familiar with various types of diagnostic logs in the system. </a:t>
            </a:r>
            <a:endParaRPr lang="en-CA" sz="1600" dirty="0">
              <a:solidFill>
                <a:srgbClr val="1F1F1F"/>
              </a:solidFill>
              <a:latin typeface="Source Sans Pro" panose="020B0503030403020204" pitchFamily="34" charset="0"/>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These include logs for server components, storage and other hardware devices, network, operating system, applications, and databases.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While the systems administrator may monitor the other logs, the DBA needs to be intimately familiar with the database diagnostic logs, and review them frequently.</a:t>
            </a: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These database diagnostic logs are generally separate from the database transaction logs or query logs</a:t>
            </a:r>
            <a:r>
              <a:rPr lang="en-CA" sz="1600" dirty="0">
                <a:solidFill>
                  <a:srgbClr val="333333"/>
                </a:solidFill>
                <a:latin typeface="OpenSans"/>
              </a:rPr>
              <a:t>.</a:t>
            </a:r>
            <a:endParaRPr lang="en-CA" sz="1600" b="0" i="0" dirty="0">
              <a:solidFill>
                <a:srgbClr val="333333"/>
              </a:solidFill>
              <a:effectLst/>
              <a:latin typeface="OpenSans"/>
            </a:endParaRPr>
          </a:p>
        </p:txBody>
      </p:sp>
      <p:pic>
        <p:nvPicPr>
          <p:cNvPr id="4" name="Picture 3">
            <a:extLst>
              <a:ext uri="{FF2B5EF4-FFF2-40B4-BE49-F238E27FC236}">
                <a16:creationId xmlns:a16="http://schemas.microsoft.com/office/drawing/2014/main" id="{9B6CE173-E773-D020-8789-AD648A46EDF3}"/>
              </a:ext>
            </a:extLst>
          </p:cNvPr>
          <p:cNvPicPr>
            <a:picLocks noChangeAspect="1"/>
          </p:cNvPicPr>
          <p:nvPr/>
        </p:nvPicPr>
        <p:blipFill>
          <a:blip r:embed="rId2"/>
          <a:stretch>
            <a:fillRect/>
          </a:stretch>
        </p:blipFill>
        <p:spPr>
          <a:xfrm>
            <a:off x="154873" y="0"/>
            <a:ext cx="4633293" cy="2434442"/>
          </a:xfrm>
          <a:prstGeom prst="rect">
            <a:avLst/>
          </a:prstGeom>
        </p:spPr>
      </p:pic>
      <p:sp>
        <p:nvSpPr>
          <p:cNvPr id="6" name="TextBox 5">
            <a:extLst>
              <a:ext uri="{FF2B5EF4-FFF2-40B4-BE49-F238E27FC236}">
                <a16:creationId xmlns:a16="http://schemas.microsoft.com/office/drawing/2014/main" id="{B948122F-D686-0A4B-6BC6-7F1CBA0159B1}"/>
              </a:ext>
            </a:extLst>
          </p:cNvPr>
          <p:cNvSpPr txBox="1"/>
          <p:nvPr/>
        </p:nvSpPr>
        <p:spPr>
          <a:xfrm>
            <a:off x="154872" y="3578380"/>
            <a:ext cx="7248961" cy="300864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In most cases, you can configure the location of the log files.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However, certain logs, such as system log files, may have a fixed location.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Many log files are recorded in plain text, and any text editor will do just fine to open them.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For example, on a machine with a Windows operating system, double-clicking on a LOG file will open Notepad by default.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However, some log files are machine-readable and may require particular viewers to see their contents</a:t>
            </a:r>
            <a:endParaRPr lang="en-CA" sz="1600" b="0" i="0" dirty="0">
              <a:solidFill>
                <a:srgbClr val="333333"/>
              </a:solidFill>
              <a:effectLst/>
              <a:latin typeface="OpenSans"/>
            </a:endParaRPr>
          </a:p>
        </p:txBody>
      </p:sp>
      <p:pic>
        <p:nvPicPr>
          <p:cNvPr id="7" name="Picture 6">
            <a:extLst>
              <a:ext uri="{FF2B5EF4-FFF2-40B4-BE49-F238E27FC236}">
                <a16:creationId xmlns:a16="http://schemas.microsoft.com/office/drawing/2014/main" id="{39E278CC-748A-0CA4-81CD-B72655EAD74A}"/>
              </a:ext>
            </a:extLst>
          </p:cNvPr>
          <p:cNvPicPr>
            <a:picLocks noChangeAspect="1"/>
          </p:cNvPicPr>
          <p:nvPr/>
        </p:nvPicPr>
        <p:blipFill>
          <a:blip r:embed="rId3"/>
          <a:stretch>
            <a:fillRect/>
          </a:stretch>
        </p:blipFill>
        <p:spPr>
          <a:xfrm>
            <a:off x="7166475" y="3764478"/>
            <a:ext cx="4922964" cy="2256311"/>
          </a:xfrm>
          <a:prstGeom prst="rect">
            <a:avLst/>
          </a:prstGeom>
        </p:spPr>
      </p:pic>
    </p:spTree>
    <p:extLst>
      <p:ext uri="{BB962C8B-B14F-4D97-AF65-F5344CB8AC3E}">
        <p14:creationId xmlns:p14="http://schemas.microsoft.com/office/powerpoint/2010/main" val="3754841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E16C85-216D-ED2E-D8A0-A5ABF3D6FC1D}"/>
              </a:ext>
            </a:extLst>
          </p:cNvPr>
          <p:cNvPicPr>
            <a:picLocks noChangeAspect="1"/>
          </p:cNvPicPr>
          <p:nvPr/>
        </p:nvPicPr>
        <p:blipFill>
          <a:blip r:embed="rId2"/>
          <a:stretch>
            <a:fillRect/>
          </a:stretch>
        </p:blipFill>
        <p:spPr>
          <a:xfrm>
            <a:off x="0" y="105312"/>
            <a:ext cx="3948308" cy="2804143"/>
          </a:xfrm>
          <a:prstGeom prst="rect">
            <a:avLst/>
          </a:prstGeom>
        </p:spPr>
      </p:pic>
      <p:sp>
        <p:nvSpPr>
          <p:cNvPr id="4" name="TextBox 3">
            <a:extLst>
              <a:ext uri="{FF2B5EF4-FFF2-40B4-BE49-F238E27FC236}">
                <a16:creationId xmlns:a16="http://schemas.microsoft.com/office/drawing/2014/main" id="{1013E0DE-7697-4A22-98E0-DFD20FDBD2E3}"/>
              </a:ext>
            </a:extLst>
          </p:cNvPr>
          <p:cNvSpPr txBox="1"/>
          <p:nvPr/>
        </p:nvSpPr>
        <p:spPr>
          <a:xfrm>
            <a:off x="0" y="4797908"/>
            <a:ext cx="12100956" cy="1997791"/>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Here is an example of a message in the Db2 diagnostic log file called db2diag.log, </a:t>
            </a:r>
            <a:r>
              <a:rPr lang="en-CA" sz="1400" dirty="0">
                <a:solidFill>
                  <a:srgbClr val="333333"/>
                </a:solidFill>
                <a:latin typeface="OpenSans"/>
              </a:rPr>
              <a:t> </a:t>
            </a:r>
            <a:r>
              <a:rPr lang="en-CA" sz="1400" b="0" i="0" dirty="0">
                <a:solidFill>
                  <a:srgbClr val="1F1F1F"/>
                </a:solidFill>
                <a:effectLst/>
                <a:latin typeface="Source Sans Pro" panose="020B0503030403020204" pitchFamily="34" charset="0"/>
              </a:rPr>
              <a:t>which is in ASCII or plain text format and which you can view using a text editor. </a:t>
            </a:r>
            <a:endParaRPr lang="en-CA" sz="1400" dirty="0">
              <a:solidFill>
                <a:srgbClr val="333333"/>
              </a:solidFill>
              <a:latin typeface="OpenSans"/>
            </a:endParaRPr>
          </a:p>
          <a:p>
            <a:pPr marL="171450" indent="-1714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It includes a timestamp of when the message was logged, </a:t>
            </a:r>
            <a:r>
              <a:rPr lang="en-CA" sz="1400" dirty="0">
                <a:solidFill>
                  <a:srgbClr val="1F1F1F"/>
                </a:solidFill>
                <a:latin typeface="Source Sans Pro" panose="020B0503030403020204" pitchFamily="34" charset="0"/>
              </a:rPr>
              <a:t>t</a:t>
            </a:r>
            <a:r>
              <a:rPr lang="en-CA" sz="1400" b="0" i="0" dirty="0">
                <a:solidFill>
                  <a:srgbClr val="1F1F1F"/>
                </a:solidFill>
                <a:effectLst/>
                <a:latin typeface="Source Sans Pro" panose="020B0503030403020204" pitchFamily="34" charset="0"/>
              </a:rPr>
              <a:t>he type of message – in this case, it is an event related to starting the database manager (initiated by running db2start.exe), it also includes additional details such as the Db2 software, </a:t>
            </a:r>
            <a:r>
              <a:rPr lang="en-CA" sz="1400" b="0" i="0" dirty="0" err="1">
                <a:solidFill>
                  <a:srgbClr val="1F1F1F"/>
                </a:solidFill>
                <a:effectLst/>
                <a:latin typeface="Source Sans Pro" panose="020B0503030403020204" pitchFamily="34" charset="0"/>
              </a:rPr>
              <a:t>fixpack</a:t>
            </a:r>
            <a:r>
              <a:rPr lang="en-CA" sz="1400" b="0" i="0" dirty="0">
                <a:solidFill>
                  <a:srgbClr val="1F1F1F"/>
                </a:solidFill>
                <a:effectLst/>
                <a:latin typeface="Source Sans Pro" panose="020B0503030403020204" pitchFamily="34" charset="0"/>
              </a:rPr>
              <a:t>  and operating system levels, and information about system resources (CPUs and memory). </a:t>
            </a:r>
            <a:endParaRPr lang="en-CA" sz="1400" b="0" i="0" dirty="0">
              <a:solidFill>
                <a:srgbClr val="333333"/>
              </a:solidFill>
              <a:effectLst/>
              <a:latin typeface="OpenSans"/>
            </a:endParaRPr>
          </a:p>
          <a:p>
            <a:pPr marL="171450" indent="-1714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Using the Db2 database manager configuration, you can configure the location of the db2 diagnostic log and the severity or diagnostic level of messages to log</a:t>
            </a:r>
            <a:endParaRPr lang="en-CA" sz="1400" b="0" i="0" dirty="0">
              <a:solidFill>
                <a:srgbClr val="333333"/>
              </a:solidFill>
              <a:effectLst/>
              <a:latin typeface="OpenSans"/>
            </a:endParaRPr>
          </a:p>
        </p:txBody>
      </p:sp>
      <p:pic>
        <p:nvPicPr>
          <p:cNvPr id="5" name="Picture 4">
            <a:extLst>
              <a:ext uri="{FF2B5EF4-FFF2-40B4-BE49-F238E27FC236}">
                <a16:creationId xmlns:a16="http://schemas.microsoft.com/office/drawing/2014/main" id="{625B7C4F-C8BF-CCDA-DF3C-B01836DB715C}"/>
              </a:ext>
            </a:extLst>
          </p:cNvPr>
          <p:cNvPicPr>
            <a:picLocks noChangeAspect="1"/>
          </p:cNvPicPr>
          <p:nvPr/>
        </p:nvPicPr>
        <p:blipFill>
          <a:blip r:embed="rId3"/>
          <a:stretch>
            <a:fillRect/>
          </a:stretch>
        </p:blipFill>
        <p:spPr>
          <a:xfrm>
            <a:off x="3867821" y="121100"/>
            <a:ext cx="8351888" cy="4379648"/>
          </a:xfrm>
          <a:prstGeom prst="rect">
            <a:avLst/>
          </a:prstGeom>
        </p:spPr>
      </p:pic>
    </p:spTree>
    <p:extLst>
      <p:ext uri="{BB962C8B-B14F-4D97-AF65-F5344CB8AC3E}">
        <p14:creationId xmlns:p14="http://schemas.microsoft.com/office/powerpoint/2010/main" val="1568461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0E92C2-F7F3-EDBC-E903-C6AD608B7252}"/>
              </a:ext>
            </a:extLst>
          </p:cNvPr>
          <p:cNvSpPr txBox="1"/>
          <p:nvPr/>
        </p:nvSpPr>
        <p:spPr>
          <a:xfrm>
            <a:off x="210292" y="4524499"/>
            <a:ext cx="11771415" cy="199779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Similarly, the PostgreSQL database typically logs all events like </a:t>
            </a:r>
            <a:r>
              <a:rPr lang="en-CA" sz="1400" b="0" i="0" dirty="0" err="1">
                <a:solidFill>
                  <a:srgbClr val="1F1F1F"/>
                </a:solidFill>
                <a:effectLst/>
                <a:latin typeface="Source Sans Pro" panose="020B0503030403020204" pitchFamily="34" charset="0"/>
              </a:rPr>
              <a:t>startup</a:t>
            </a:r>
            <a:r>
              <a:rPr lang="en-CA" sz="1400" b="0" i="0" dirty="0">
                <a:solidFill>
                  <a:srgbClr val="1F1F1F"/>
                </a:solidFill>
                <a:effectLst/>
                <a:latin typeface="Source Sans Pro" panose="020B0503030403020204" pitchFamily="34" charset="0"/>
              </a:rPr>
              <a:t> and shutdown, errors, connection issues, and so on.</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can configure the location where the log entries are stored using the </a:t>
            </a:r>
            <a:r>
              <a:rPr lang="en-CA" sz="1400" b="0" i="0" dirty="0" err="1">
                <a:solidFill>
                  <a:srgbClr val="1F1F1F"/>
                </a:solidFill>
                <a:effectLst/>
                <a:latin typeface="Source Sans Pro" panose="020B0503030403020204" pitchFamily="34" charset="0"/>
              </a:rPr>
              <a:t>log_destination</a:t>
            </a:r>
            <a:r>
              <a:rPr lang="en-CA" sz="1400" b="0" i="0" dirty="0">
                <a:solidFill>
                  <a:srgbClr val="1F1F1F"/>
                </a:solidFill>
                <a:effectLst/>
                <a:latin typeface="Source Sans Pro" panose="020B0503030403020204" pitchFamily="34" charset="0"/>
              </a:rPr>
              <a:t> parameter in the </a:t>
            </a:r>
            <a:r>
              <a:rPr lang="en-CA" sz="1400" b="0" i="0" dirty="0" err="1">
                <a:solidFill>
                  <a:srgbClr val="1F1F1F"/>
                </a:solidFill>
                <a:effectLst/>
                <a:latin typeface="Source Sans Pro" panose="020B0503030403020204" pitchFamily="34" charset="0"/>
              </a:rPr>
              <a:t>postgresql.conf</a:t>
            </a:r>
            <a:r>
              <a:rPr lang="en-CA" sz="1400" b="0" i="0" dirty="0">
                <a:solidFill>
                  <a:srgbClr val="1F1F1F"/>
                </a:solidFill>
                <a:effectLst/>
                <a:latin typeface="Source Sans Pro" panose="020B0503030403020204" pitchFamily="34" charset="0"/>
              </a:rPr>
              <a:t>: the syslog in case of Linux and Unix systems, the event log in case of Windows systems, to a CSVLOG file that you can easily import into a table and query the log entries using standard SQL statements, or to STDERR (short for standard error), which is the default and typically outputs to the console, but can be configured using </a:t>
            </a:r>
            <a:r>
              <a:rPr lang="en-CA" sz="1400" b="0" i="0" dirty="0" err="1">
                <a:solidFill>
                  <a:srgbClr val="1F1F1F"/>
                </a:solidFill>
                <a:effectLst/>
                <a:latin typeface="Source Sans Pro" panose="020B0503030403020204" pitchFamily="34" charset="0"/>
              </a:rPr>
              <a:t>log_directory</a:t>
            </a:r>
            <a:r>
              <a:rPr lang="en-CA" sz="1400" b="0" i="0" dirty="0">
                <a:solidFill>
                  <a:srgbClr val="1F1F1F"/>
                </a:solidFill>
                <a:effectLst/>
                <a:latin typeface="Source Sans Pro" panose="020B0503030403020204" pitchFamily="34" charset="0"/>
              </a:rPr>
              <a:t> parameter to specify a particular location – the default being </a:t>
            </a:r>
            <a:r>
              <a:rPr lang="en-CA" sz="1400" b="0" i="0" dirty="0" err="1">
                <a:solidFill>
                  <a:srgbClr val="1F1F1F"/>
                </a:solidFill>
                <a:effectLst/>
                <a:latin typeface="Source Sans Pro" panose="020B0503030403020204" pitchFamily="34" charset="0"/>
              </a:rPr>
              <a:t>pg_log</a:t>
            </a:r>
            <a:r>
              <a:rPr lang="en-CA" sz="1400" b="0" i="0" dirty="0">
                <a:solidFill>
                  <a:srgbClr val="1F1F1F"/>
                </a:solidFill>
                <a:effectLst/>
                <a:latin typeface="Source Sans Pro" panose="020B0503030403020204" pitchFamily="34" charset="0"/>
              </a:rPr>
              <a:t>.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can also select the format of the </a:t>
            </a:r>
            <a:r>
              <a:rPr lang="en-CA" sz="1400" b="0" i="0" dirty="0" err="1">
                <a:solidFill>
                  <a:srgbClr val="1F1F1F"/>
                </a:solidFill>
                <a:effectLst/>
                <a:latin typeface="Source Sans Pro" panose="020B0503030403020204" pitchFamily="34" charset="0"/>
              </a:rPr>
              <a:t>log_filename</a:t>
            </a:r>
            <a:r>
              <a:rPr lang="en-CA" sz="1400" b="0" i="0" dirty="0">
                <a:solidFill>
                  <a:srgbClr val="1F1F1F"/>
                </a:solidFill>
                <a:effectLst/>
                <a:latin typeface="Source Sans Pro" panose="020B0503030403020204" pitchFamily="34" charset="0"/>
              </a:rPr>
              <a:t> that names the log files based on a specific string pattern that can include a timestamp. </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84CA28BA-8353-4567-0EED-68D5744B1AE7}"/>
              </a:ext>
            </a:extLst>
          </p:cNvPr>
          <p:cNvPicPr>
            <a:picLocks noChangeAspect="1"/>
          </p:cNvPicPr>
          <p:nvPr/>
        </p:nvPicPr>
        <p:blipFill>
          <a:blip r:embed="rId2"/>
          <a:stretch>
            <a:fillRect/>
          </a:stretch>
        </p:blipFill>
        <p:spPr>
          <a:xfrm>
            <a:off x="210292" y="335710"/>
            <a:ext cx="7772400" cy="3947585"/>
          </a:xfrm>
          <a:prstGeom prst="rect">
            <a:avLst/>
          </a:prstGeom>
        </p:spPr>
      </p:pic>
    </p:spTree>
    <p:extLst>
      <p:ext uri="{BB962C8B-B14F-4D97-AF65-F5344CB8AC3E}">
        <p14:creationId xmlns:p14="http://schemas.microsoft.com/office/powerpoint/2010/main" val="2555081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83BC80-1B17-78FC-0DE9-05C220744A49}"/>
              </a:ext>
            </a:extLst>
          </p:cNvPr>
          <p:cNvSpPr txBox="1"/>
          <p:nvPr/>
        </p:nvSpPr>
        <p:spPr>
          <a:xfrm>
            <a:off x="3633849" y="1900052"/>
            <a:ext cx="3504101" cy="369332"/>
          </a:xfrm>
          <a:prstGeom prst="rect">
            <a:avLst/>
          </a:prstGeom>
          <a:noFill/>
        </p:spPr>
        <p:txBody>
          <a:bodyPr wrap="none" rtlCol="0">
            <a:spAutoFit/>
          </a:bodyPr>
          <a:lstStyle/>
          <a:p>
            <a:r>
              <a:rPr lang="en-US" dirty="0"/>
              <a:t>Troubleshooting &amp; Common Issues</a:t>
            </a:r>
          </a:p>
        </p:txBody>
      </p:sp>
      <p:pic>
        <p:nvPicPr>
          <p:cNvPr id="5" name="Picture 4">
            <a:extLst>
              <a:ext uri="{FF2B5EF4-FFF2-40B4-BE49-F238E27FC236}">
                <a16:creationId xmlns:a16="http://schemas.microsoft.com/office/drawing/2014/main" id="{82463B45-C49E-F84E-9B26-9FA7186C1BED}"/>
              </a:ext>
            </a:extLst>
          </p:cNvPr>
          <p:cNvPicPr>
            <a:picLocks noChangeAspect="1"/>
          </p:cNvPicPr>
          <p:nvPr/>
        </p:nvPicPr>
        <p:blipFill>
          <a:blip r:embed="rId2"/>
          <a:stretch>
            <a:fillRect/>
          </a:stretch>
        </p:blipFill>
        <p:spPr>
          <a:xfrm>
            <a:off x="3154384" y="2400299"/>
            <a:ext cx="5990166" cy="2651385"/>
          </a:xfrm>
          <a:prstGeom prst="rect">
            <a:avLst/>
          </a:prstGeom>
        </p:spPr>
      </p:pic>
    </p:spTree>
    <p:extLst>
      <p:ext uri="{BB962C8B-B14F-4D97-AF65-F5344CB8AC3E}">
        <p14:creationId xmlns:p14="http://schemas.microsoft.com/office/powerpoint/2010/main" val="1878532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14FCD-8867-5EAC-97D8-401550945543}"/>
              </a:ext>
            </a:extLst>
          </p:cNvPr>
          <p:cNvSpPr txBox="1"/>
          <p:nvPr/>
        </p:nvSpPr>
        <p:spPr>
          <a:xfrm>
            <a:off x="5058888" y="120503"/>
            <a:ext cx="7133112" cy="232095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In MySQL, distinct from the binary or the transaction logs that are used for recoverability, you can use other server logs for troubleshooting problems.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These include: The General Query Log, which logs connections and queries received from clients, The Slow Query Log, which as the name implies, logs queries that take longer than a specified time to execute.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And most importantly, the Error Log that contains diagnostic and error messages from MySQL D – the MySQL daemon or server process. </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7AA7A158-1203-01AD-984E-59366D13D922}"/>
              </a:ext>
            </a:extLst>
          </p:cNvPr>
          <p:cNvPicPr>
            <a:picLocks noChangeAspect="1"/>
          </p:cNvPicPr>
          <p:nvPr/>
        </p:nvPicPr>
        <p:blipFill>
          <a:blip r:embed="rId2"/>
          <a:stretch>
            <a:fillRect/>
          </a:stretch>
        </p:blipFill>
        <p:spPr>
          <a:xfrm>
            <a:off x="324427" y="212684"/>
            <a:ext cx="4532579" cy="2577725"/>
          </a:xfrm>
          <a:prstGeom prst="rect">
            <a:avLst/>
          </a:prstGeom>
        </p:spPr>
      </p:pic>
      <p:sp>
        <p:nvSpPr>
          <p:cNvPr id="6" name="TextBox 5">
            <a:extLst>
              <a:ext uri="{FF2B5EF4-FFF2-40B4-BE49-F238E27FC236}">
                <a16:creationId xmlns:a16="http://schemas.microsoft.com/office/drawing/2014/main" id="{C6FC9F7F-63EB-70D6-AA96-9113E9E1098E}"/>
              </a:ext>
            </a:extLst>
          </p:cNvPr>
          <p:cNvSpPr txBox="1"/>
          <p:nvPr/>
        </p:nvSpPr>
        <p:spPr>
          <a:xfrm>
            <a:off x="469075" y="3627452"/>
            <a:ext cx="6115792" cy="129567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In addition to the error messages, the MySQL error log also includes </a:t>
            </a:r>
            <a:r>
              <a:rPr lang="en-CA" b="1" i="0" dirty="0">
                <a:solidFill>
                  <a:srgbClr val="1F1F1F"/>
                </a:solidFill>
                <a:effectLst/>
                <a:latin typeface="Source Sans Pro" panose="020B0503030403020204" pitchFamily="34" charset="0"/>
              </a:rPr>
              <a:t>warnings and notes </a:t>
            </a:r>
            <a:r>
              <a:rPr lang="en-CA" b="0" i="0" dirty="0">
                <a:solidFill>
                  <a:srgbClr val="1F1F1F"/>
                </a:solidFill>
                <a:effectLst/>
                <a:latin typeface="Source Sans Pro" panose="020B0503030403020204" pitchFamily="34" charset="0"/>
              </a:rPr>
              <a:t>during database server operation, </a:t>
            </a:r>
            <a:r>
              <a:rPr lang="en-CA" b="0" i="0" dirty="0" err="1">
                <a:solidFill>
                  <a:srgbClr val="1F1F1F"/>
                </a:solidFill>
                <a:effectLst/>
                <a:latin typeface="Source Sans Pro" panose="020B0503030403020204" pitchFamily="34" charset="0"/>
              </a:rPr>
              <a:t>startup</a:t>
            </a:r>
            <a:r>
              <a:rPr lang="en-CA" b="0" i="0" dirty="0">
                <a:solidFill>
                  <a:srgbClr val="1F1F1F"/>
                </a:solidFill>
                <a:effectLst/>
                <a:latin typeface="Source Sans Pro" panose="020B0503030403020204" pitchFamily="34" charset="0"/>
              </a:rPr>
              <a:t>, and shutdown.</a:t>
            </a:r>
            <a:endParaRPr lang="en-CA" b="0" i="0" dirty="0">
              <a:solidFill>
                <a:srgbClr val="333333"/>
              </a:solidFill>
              <a:effectLst/>
              <a:latin typeface="OpenSans"/>
            </a:endParaRPr>
          </a:p>
        </p:txBody>
      </p:sp>
      <p:pic>
        <p:nvPicPr>
          <p:cNvPr id="7" name="Picture 6">
            <a:extLst>
              <a:ext uri="{FF2B5EF4-FFF2-40B4-BE49-F238E27FC236}">
                <a16:creationId xmlns:a16="http://schemas.microsoft.com/office/drawing/2014/main" id="{A405131A-1278-7FC4-A5AE-1944E302C17F}"/>
              </a:ext>
            </a:extLst>
          </p:cNvPr>
          <p:cNvPicPr>
            <a:picLocks noChangeAspect="1"/>
          </p:cNvPicPr>
          <p:nvPr/>
        </p:nvPicPr>
        <p:blipFill>
          <a:blip r:embed="rId3"/>
          <a:stretch>
            <a:fillRect/>
          </a:stretch>
        </p:blipFill>
        <p:spPr>
          <a:xfrm>
            <a:off x="6678880" y="3230548"/>
            <a:ext cx="4709556" cy="2723351"/>
          </a:xfrm>
          <a:prstGeom prst="rect">
            <a:avLst/>
          </a:prstGeom>
        </p:spPr>
      </p:pic>
    </p:spTree>
    <p:extLst>
      <p:ext uri="{BB962C8B-B14F-4D97-AF65-F5344CB8AC3E}">
        <p14:creationId xmlns:p14="http://schemas.microsoft.com/office/powerpoint/2010/main" val="1161177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6EF737-79ED-FA98-4E94-25A5B3118891}"/>
              </a:ext>
            </a:extLst>
          </p:cNvPr>
          <p:cNvSpPr txBox="1"/>
          <p:nvPr/>
        </p:nvSpPr>
        <p:spPr>
          <a:xfrm>
            <a:off x="5509171" y="354004"/>
            <a:ext cx="6532407" cy="226998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can configure MySQL to write messages to: the Windows event log – which is the default setting, the syslog or system log on Linux and Unix like systems, the stderr or standard error – which is the default on Linux and Unix, or to a specified file.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specify the filename for logging messages using the </a:t>
            </a:r>
            <a:r>
              <a:rPr lang="en-CA" sz="1600" b="0" i="0" dirty="0" err="1">
                <a:solidFill>
                  <a:srgbClr val="1F1F1F"/>
                </a:solidFill>
                <a:effectLst/>
                <a:latin typeface="Source Sans Pro" panose="020B0503030403020204" pitchFamily="34" charset="0"/>
              </a:rPr>
              <a:t>log_error</a:t>
            </a:r>
            <a:r>
              <a:rPr lang="en-CA" sz="1600" b="0" i="0" dirty="0">
                <a:solidFill>
                  <a:srgbClr val="1F1F1F"/>
                </a:solidFill>
                <a:effectLst/>
                <a:latin typeface="Source Sans Pro" panose="020B0503030403020204" pitchFamily="34" charset="0"/>
              </a:rPr>
              <a:t> option in MySQL D or the MySQL configuration file.</a:t>
            </a:r>
            <a:endParaRPr lang="en-CA" sz="1600" b="0" i="0" dirty="0">
              <a:solidFill>
                <a:srgbClr val="333333"/>
              </a:solidFill>
              <a:effectLst/>
              <a:latin typeface="OpenSans"/>
            </a:endParaRPr>
          </a:p>
        </p:txBody>
      </p:sp>
      <p:pic>
        <p:nvPicPr>
          <p:cNvPr id="4" name="Picture 3">
            <a:extLst>
              <a:ext uri="{FF2B5EF4-FFF2-40B4-BE49-F238E27FC236}">
                <a16:creationId xmlns:a16="http://schemas.microsoft.com/office/drawing/2014/main" id="{64ED493E-6994-24E1-B267-B2521D5A98E2}"/>
              </a:ext>
            </a:extLst>
          </p:cNvPr>
          <p:cNvPicPr>
            <a:picLocks noChangeAspect="1"/>
          </p:cNvPicPr>
          <p:nvPr/>
        </p:nvPicPr>
        <p:blipFill>
          <a:blip r:embed="rId2"/>
          <a:stretch>
            <a:fillRect/>
          </a:stretch>
        </p:blipFill>
        <p:spPr>
          <a:xfrm>
            <a:off x="236102" y="354004"/>
            <a:ext cx="5273069" cy="2445686"/>
          </a:xfrm>
          <a:prstGeom prst="rect">
            <a:avLst/>
          </a:prstGeom>
        </p:spPr>
      </p:pic>
      <p:sp>
        <p:nvSpPr>
          <p:cNvPr id="6" name="TextBox 5">
            <a:extLst>
              <a:ext uri="{FF2B5EF4-FFF2-40B4-BE49-F238E27FC236}">
                <a16:creationId xmlns:a16="http://schemas.microsoft.com/office/drawing/2014/main" id="{F5BF41D9-1581-0DAD-C814-590F23F3C36C}"/>
              </a:ext>
            </a:extLst>
          </p:cNvPr>
          <p:cNvSpPr txBox="1"/>
          <p:nvPr/>
        </p:nvSpPr>
        <p:spPr>
          <a:xfrm>
            <a:off x="63335" y="3484832"/>
            <a:ext cx="6097978" cy="33731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DBAs can configure how much information is stored in the error log, choosing between level 1 – errors only, level 2 – errors and warnings, and level 3 – errors, warnings, and notes. Level 3 is the default. </a:t>
            </a:r>
            <a:endParaRPr lang="en-CA" dirty="0">
              <a:solidFill>
                <a:srgbClr val="333333"/>
              </a:solidFill>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The verbosity of messages is specified using the </a:t>
            </a:r>
            <a:r>
              <a:rPr lang="en-CA" b="0" i="0" dirty="0" err="1">
                <a:solidFill>
                  <a:srgbClr val="1F1F1F"/>
                </a:solidFill>
                <a:effectLst/>
                <a:latin typeface="Source Sans Pro" panose="020B0503030403020204" pitchFamily="34" charset="0"/>
              </a:rPr>
              <a:t>log_err_verbosity</a:t>
            </a:r>
            <a:r>
              <a:rPr lang="en-CA" b="0" i="0" dirty="0">
                <a:solidFill>
                  <a:srgbClr val="1F1F1F"/>
                </a:solidFill>
                <a:effectLst/>
                <a:latin typeface="Source Sans Pro" panose="020B0503030403020204" pitchFamily="34" charset="0"/>
              </a:rPr>
              <a:t> option.</a:t>
            </a: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In this example, the </a:t>
            </a:r>
            <a:r>
              <a:rPr lang="en-CA" b="0" i="0" dirty="0" err="1">
                <a:solidFill>
                  <a:srgbClr val="1F1F1F"/>
                </a:solidFill>
                <a:effectLst/>
                <a:latin typeface="Source Sans Pro" panose="020B0503030403020204" pitchFamily="34" charset="0"/>
              </a:rPr>
              <a:t>log_error_verbosity</a:t>
            </a:r>
            <a:r>
              <a:rPr lang="en-CA" b="0" i="0" dirty="0">
                <a:solidFill>
                  <a:srgbClr val="1F1F1F"/>
                </a:solidFill>
                <a:effectLst/>
                <a:latin typeface="Source Sans Pro" panose="020B0503030403020204" pitchFamily="34" charset="0"/>
              </a:rPr>
              <a:t> setting is 2, errors and warnings only.</a:t>
            </a:r>
            <a:endParaRPr lang="en-CA" b="0" i="0" dirty="0">
              <a:solidFill>
                <a:srgbClr val="333333"/>
              </a:solidFill>
              <a:effectLst/>
              <a:latin typeface="OpenSans"/>
            </a:endParaRPr>
          </a:p>
        </p:txBody>
      </p:sp>
      <p:pic>
        <p:nvPicPr>
          <p:cNvPr id="7" name="Picture 6">
            <a:extLst>
              <a:ext uri="{FF2B5EF4-FFF2-40B4-BE49-F238E27FC236}">
                <a16:creationId xmlns:a16="http://schemas.microsoft.com/office/drawing/2014/main" id="{2787A54E-3F9A-1C7E-AB42-95C478D27325}"/>
              </a:ext>
            </a:extLst>
          </p:cNvPr>
          <p:cNvPicPr>
            <a:picLocks noChangeAspect="1"/>
          </p:cNvPicPr>
          <p:nvPr/>
        </p:nvPicPr>
        <p:blipFill>
          <a:blip r:embed="rId3"/>
          <a:stretch>
            <a:fillRect/>
          </a:stretch>
        </p:blipFill>
        <p:spPr>
          <a:xfrm>
            <a:off x="6063480" y="3218535"/>
            <a:ext cx="6065185" cy="2878941"/>
          </a:xfrm>
          <a:prstGeom prst="rect">
            <a:avLst/>
          </a:prstGeom>
        </p:spPr>
      </p:pic>
    </p:spTree>
    <p:extLst>
      <p:ext uri="{BB962C8B-B14F-4D97-AF65-F5344CB8AC3E}">
        <p14:creationId xmlns:p14="http://schemas.microsoft.com/office/powerpoint/2010/main" val="714972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06846A-FDCB-C9EB-6BAC-BD6098ED93B3}"/>
              </a:ext>
            </a:extLst>
          </p:cNvPr>
          <p:cNvPicPr>
            <a:picLocks noChangeAspect="1"/>
          </p:cNvPicPr>
          <p:nvPr/>
        </p:nvPicPr>
        <p:blipFill>
          <a:blip r:embed="rId2"/>
          <a:stretch>
            <a:fillRect/>
          </a:stretch>
        </p:blipFill>
        <p:spPr>
          <a:xfrm>
            <a:off x="2209800" y="1596303"/>
            <a:ext cx="7772400" cy="3665393"/>
          </a:xfrm>
          <a:prstGeom prst="rect">
            <a:avLst/>
          </a:prstGeom>
        </p:spPr>
      </p:pic>
    </p:spTree>
    <p:extLst>
      <p:ext uri="{BB962C8B-B14F-4D97-AF65-F5344CB8AC3E}">
        <p14:creationId xmlns:p14="http://schemas.microsoft.com/office/powerpoint/2010/main" val="490771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0B851E-1B30-ACDA-ACBE-6BE5C1487711}"/>
              </a:ext>
            </a:extLst>
          </p:cNvPr>
          <p:cNvSpPr txBox="1"/>
          <p:nvPr/>
        </p:nvSpPr>
        <p:spPr>
          <a:xfrm>
            <a:off x="3363129" y="1425040"/>
            <a:ext cx="5655715" cy="461665"/>
          </a:xfrm>
          <a:prstGeom prst="rect">
            <a:avLst/>
          </a:prstGeom>
          <a:noFill/>
        </p:spPr>
        <p:txBody>
          <a:bodyPr wrap="none" rtlCol="0">
            <a:spAutoFit/>
          </a:bodyPr>
          <a:lstStyle/>
          <a:p>
            <a:r>
              <a:rPr lang="en-CA" sz="2400" b="1" i="0" u="sng" dirty="0">
                <a:solidFill>
                  <a:srgbClr val="1F1F1F"/>
                </a:solidFill>
                <a:effectLst/>
                <a:latin typeface="Source Sans Pro" panose="020B0503030403020204" pitchFamily="34" charset="0"/>
              </a:rPr>
              <a:t>Overview of Automating Database Tasks</a:t>
            </a:r>
            <a:endParaRPr lang="en-US" sz="2400" b="1" u="sng" dirty="0"/>
          </a:p>
        </p:txBody>
      </p:sp>
      <p:pic>
        <p:nvPicPr>
          <p:cNvPr id="3" name="Picture 2">
            <a:extLst>
              <a:ext uri="{FF2B5EF4-FFF2-40B4-BE49-F238E27FC236}">
                <a16:creationId xmlns:a16="http://schemas.microsoft.com/office/drawing/2014/main" id="{2684567B-2D8D-0CB2-D5DD-3E69CACDF552}"/>
              </a:ext>
            </a:extLst>
          </p:cNvPr>
          <p:cNvPicPr>
            <a:picLocks noChangeAspect="1"/>
          </p:cNvPicPr>
          <p:nvPr/>
        </p:nvPicPr>
        <p:blipFill>
          <a:blip r:embed="rId2"/>
          <a:stretch>
            <a:fillRect/>
          </a:stretch>
        </p:blipFill>
        <p:spPr>
          <a:xfrm>
            <a:off x="1896392" y="2211695"/>
            <a:ext cx="8589190" cy="4082225"/>
          </a:xfrm>
          <a:prstGeom prst="rect">
            <a:avLst/>
          </a:prstGeom>
        </p:spPr>
      </p:pic>
    </p:spTree>
    <p:extLst>
      <p:ext uri="{BB962C8B-B14F-4D97-AF65-F5344CB8AC3E}">
        <p14:creationId xmlns:p14="http://schemas.microsoft.com/office/powerpoint/2010/main" val="1216719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97C9C3-B2C8-C2C1-7896-4F1D2DE9DDC8}"/>
              </a:ext>
            </a:extLst>
          </p:cNvPr>
          <p:cNvPicPr>
            <a:picLocks noChangeAspect="1"/>
          </p:cNvPicPr>
          <p:nvPr/>
        </p:nvPicPr>
        <p:blipFill>
          <a:blip r:embed="rId2"/>
          <a:stretch>
            <a:fillRect/>
          </a:stretch>
        </p:blipFill>
        <p:spPr>
          <a:xfrm>
            <a:off x="1828800" y="215651"/>
            <a:ext cx="7675110" cy="3465699"/>
          </a:xfrm>
          <a:prstGeom prst="rect">
            <a:avLst/>
          </a:prstGeom>
        </p:spPr>
      </p:pic>
      <p:sp>
        <p:nvSpPr>
          <p:cNvPr id="4" name="TextBox 3">
            <a:extLst>
              <a:ext uri="{FF2B5EF4-FFF2-40B4-BE49-F238E27FC236}">
                <a16:creationId xmlns:a16="http://schemas.microsoft.com/office/drawing/2014/main" id="{AF2574A7-76D8-BA4B-CB0A-146299A0CA6D}"/>
              </a:ext>
            </a:extLst>
          </p:cNvPr>
          <p:cNvSpPr txBox="1"/>
          <p:nvPr/>
        </p:nvSpPr>
        <p:spPr>
          <a:xfrm>
            <a:off x="128649" y="3684680"/>
            <a:ext cx="11934701" cy="2957669"/>
          </a:xfrm>
          <a:prstGeom prst="rect">
            <a:avLst/>
          </a:prstGeom>
          <a:noFill/>
        </p:spPr>
        <p:txBody>
          <a:bodyPr wrap="square">
            <a:spAutoFit/>
          </a:bodyPr>
          <a:lstStyle/>
          <a:p>
            <a:pPr algn="l">
              <a:lnSpc>
                <a:spcPct val="150000"/>
              </a:lnSpc>
            </a:pPr>
            <a:r>
              <a:rPr lang="en-CA" b="0" i="0" dirty="0">
                <a:solidFill>
                  <a:srgbClr val="1F1F1F"/>
                </a:solidFill>
                <a:effectLst/>
                <a:latin typeface="Source Sans Pro" panose="020B0503030403020204" pitchFamily="34" charset="0"/>
              </a:rPr>
              <a:t>Database automation: </a:t>
            </a:r>
            <a:endParaRPr lang="en-CA"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Uses unattended processes and self-updating procedures for administrative tasks leveraging existing processes and tools to make administration tasks simpler and quicker. </a:t>
            </a:r>
            <a:endParaRPr lang="en-CA"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Results in fewer deployment errors and higher reliability and speed on change implementations. </a:t>
            </a:r>
            <a:endParaRPr lang="en-CA"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Frees up staff otherwise occupied updating code and performing other work. </a:t>
            </a:r>
            <a:endParaRPr lang="en-CA"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b="0" i="0" dirty="0">
                <a:solidFill>
                  <a:srgbClr val="1F1F1F"/>
                </a:solidFill>
                <a:effectLst/>
                <a:latin typeface="Source Sans Pro" panose="020B0503030403020204" pitchFamily="34" charset="0"/>
              </a:rPr>
              <a:t>And Works best with tasks that are time-consuming yet repetitive, such as database health check, alerts, and server/database maintenance. </a:t>
            </a:r>
            <a:endParaRPr lang="en-CA" b="0" i="0" dirty="0">
              <a:solidFill>
                <a:srgbClr val="333333"/>
              </a:solidFill>
              <a:effectLst/>
              <a:latin typeface="OpenSans"/>
            </a:endParaRPr>
          </a:p>
        </p:txBody>
      </p:sp>
    </p:spTree>
    <p:extLst>
      <p:ext uri="{BB962C8B-B14F-4D97-AF65-F5344CB8AC3E}">
        <p14:creationId xmlns:p14="http://schemas.microsoft.com/office/powerpoint/2010/main" val="77787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BCFE3A-D64B-7319-B8D6-0071E2A3B8DB}"/>
              </a:ext>
            </a:extLst>
          </p:cNvPr>
          <p:cNvSpPr txBox="1"/>
          <p:nvPr/>
        </p:nvSpPr>
        <p:spPr>
          <a:xfrm>
            <a:off x="534390" y="3704415"/>
            <a:ext cx="10070275" cy="296728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Script automation is the process of using software to leverage and re-use existing scripts to deliver automation in a managed framework without requiring custom scripts to be developed and maintained each time.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Scripts are written to carry out routine, yet important, jobs which include: </a:t>
            </a: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Backing up and clearing event logs</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Automating networking tasks </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Monitoring system performance </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Reading and writing to the registry </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Managing various user accounts, computer accounts, printers, and </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applications and services.</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EE4C232E-E551-3869-1C8A-7C98771B438B}"/>
              </a:ext>
            </a:extLst>
          </p:cNvPr>
          <p:cNvPicPr>
            <a:picLocks noChangeAspect="1"/>
          </p:cNvPicPr>
          <p:nvPr/>
        </p:nvPicPr>
        <p:blipFill>
          <a:blip r:embed="rId2"/>
          <a:stretch>
            <a:fillRect/>
          </a:stretch>
        </p:blipFill>
        <p:spPr>
          <a:xfrm>
            <a:off x="3064824" y="186298"/>
            <a:ext cx="5984173" cy="3423801"/>
          </a:xfrm>
          <a:prstGeom prst="rect">
            <a:avLst/>
          </a:prstGeom>
        </p:spPr>
      </p:pic>
    </p:spTree>
    <p:extLst>
      <p:ext uri="{BB962C8B-B14F-4D97-AF65-F5344CB8AC3E}">
        <p14:creationId xmlns:p14="http://schemas.microsoft.com/office/powerpoint/2010/main" val="3587546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B938C4-7F78-F620-CD1D-EFAAD6F7B9B3}"/>
              </a:ext>
            </a:extLst>
          </p:cNvPr>
          <p:cNvSpPr txBox="1"/>
          <p:nvPr/>
        </p:nvSpPr>
        <p:spPr>
          <a:xfrm>
            <a:off x="4928863" y="121054"/>
            <a:ext cx="7095894" cy="2893100"/>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There are several methods and tools for automating most database administration tasks.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Some of these come </a:t>
            </a:r>
            <a:r>
              <a:rPr lang="en-CA" sz="1400" b="1" i="0" dirty="0">
                <a:solidFill>
                  <a:srgbClr val="1F1F1F"/>
                </a:solidFill>
                <a:effectLst/>
                <a:latin typeface="Source Sans Pro" panose="020B0503030403020204" pitchFamily="34" charset="0"/>
              </a:rPr>
              <a:t>built in</a:t>
            </a:r>
            <a:r>
              <a:rPr lang="en-CA" sz="1400" b="0" i="0" dirty="0">
                <a:solidFill>
                  <a:srgbClr val="1F1F1F"/>
                </a:solidFill>
                <a:effectLst/>
                <a:latin typeface="Source Sans Pro" panose="020B0503030403020204" pitchFamily="34" charset="0"/>
              </a:rPr>
              <a:t>to a database, and others are performed by DBAs and developers either </a:t>
            </a:r>
            <a:r>
              <a:rPr lang="en-CA" sz="1400" b="1" i="0" dirty="0">
                <a:solidFill>
                  <a:srgbClr val="1F1F1F"/>
                </a:solidFill>
                <a:effectLst/>
                <a:latin typeface="Source Sans Pro" panose="020B0503030403020204" pitchFamily="34" charset="0"/>
              </a:rPr>
              <a:t>via scripts or database code</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Common scrips that DBAs can write include processes to: </a:t>
            </a:r>
            <a:r>
              <a:rPr lang="en-CA" sz="1400" b="1" i="0" dirty="0">
                <a:solidFill>
                  <a:srgbClr val="1F1F1F"/>
                </a:solidFill>
                <a:effectLst/>
                <a:latin typeface="Source Sans Pro" panose="020B0503030403020204" pitchFamily="34" charset="0"/>
              </a:rPr>
              <a:t>backup, truncate, load, and restore databases. </a:t>
            </a:r>
            <a:endParaRPr lang="en-CA" sz="1400" b="1"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When writing, updating, and maintaining scripts, it is important to have a </a:t>
            </a:r>
            <a:r>
              <a:rPr lang="en-CA" sz="1400" b="1" i="0" dirty="0">
                <a:solidFill>
                  <a:srgbClr val="1F1F1F"/>
                </a:solidFill>
                <a:effectLst/>
                <a:latin typeface="Source Sans Pro" panose="020B0503030403020204" pitchFamily="34" charset="0"/>
              </a:rPr>
              <a:t>version control system </a:t>
            </a:r>
            <a:r>
              <a:rPr lang="en-CA" sz="1400" b="0" i="0" dirty="0">
                <a:solidFill>
                  <a:srgbClr val="1F1F1F"/>
                </a:solidFill>
                <a:effectLst/>
                <a:latin typeface="Source Sans Pro" panose="020B0503030403020204" pitchFamily="34" charset="0"/>
              </a:rPr>
              <a:t>that keeps track of and retains an incremental history of code and database changes.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If necessary, the DBA can </a:t>
            </a:r>
            <a:r>
              <a:rPr lang="en-CA" sz="1400" b="1" i="0" dirty="0">
                <a:solidFill>
                  <a:srgbClr val="1F1F1F"/>
                </a:solidFill>
                <a:effectLst/>
                <a:latin typeface="Source Sans Pro" panose="020B0503030403020204" pitchFamily="34" charset="0"/>
              </a:rPr>
              <a:t>restore the database to a previous version</a:t>
            </a:r>
            <a:r>
              <a:rPr lang="en-CA" sz="1400" b="0" i="0" dirty="0">
                <a:solidFill>
                  <a:srgbClr val="1F1F1F"/>
                </a:solidFill>
                <a:effectLst/>
                <a:latin typeface="Source Sans Pro" panose="020B0503030403020204" pitchFamily="34" charset="0"/>
              </a:rPr>
              <a:t> if an error or other issue occurs.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Database scripts work the best when developing within a version control environment.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The primary goal is to keep the code in sync with the database.</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CE8A0CFE-8B08-2B62-8CED-35CF86973D6A}"/>
              </a:ext>
            </a:extLst>
          </p:cNvPr>
          <p:cNvPicPr>
            <a:picLocks noChangeAspect="1"/>
          </p:cNvPicPr>
          <p:nvPr/>
        </p:nvPicPr>
        <p:blipFill>
          <a:blip r:embed="rId2"/>
          <a:stretch>
            <a:fillRect/>
          </a:stretch>
        </p:blipFill>
        <p:spPr>
          <a:xfrm>
            <a:off x="167244" y="121055"/>
            <a:ext cx="4761618" cy="2444016"/>
          </a:xfrm>
          <a:prstGeom prst="rect">
            <a:avLst/>
          </a:prstGeom>
        </p:spPr>
      </p:pic>
      <p:sp>
        <p:nvSpPr>
          <p:cNvPr id="6" name="TextBox 5">
            <a:extLst>
              <a:ext uri="{FF2B5EF4-FFF2-40B4-BE49-F238E27FC236}">
                <a16:creationId xmlns:a16="http://schemas.microsoft.com/office/drawing/2014/main" id="{BF9CCCFE-23B1-B867-655B-DDB57CF14EEE}"/>
              </a:ext>
            </a:extLst>
          </p:cNvPr>
          <p:cNvSpPr txBox="1"/>
          <p:nvPr/>
        </p:nvSpPr>
        <p:spPr>
          <a:xfrm>
            <a:off x="167244" y="3291490"/>
            <a:ext cx="6097978" cy="329045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can also write scripts to perform certain database administrator (or DBA) tasks, such as: </a:t>
            </a:r>
            <a:endParaRPr lang="en-CA" sz="1400" b="0" i="0" dirty="0">
              <a:solidFill>
                <a:srgbClr val="333333"/>
              </a:solidFill>
              <a:effectLst/>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sending error notifications, </a:t>
            </a:r>
            <a:endParaRPr lang="en-CA" sz="1400" b="1"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moving archive logs from one storage to another storage container, </a:t>
            </a:r>
            <a:endParaRPr lang="en-CA" sz="1400" b="1" dirty="0">
              <a:solidFill>
                <a:srgbClr val="333333"/>
              </a:solidFill>
              <a:latin typeface="OpenSans"/>
            </a:endParaRPr>
          </a:p>
          <a:p>
            <a:pPr marL="342900" indent="-342900" algn="l">
              <a:lnSpc>
                <a:spcPct val="150000"/>
              </a:lnSpc>
              <a:buFont typeface="+mj-lt"/>
              <a:buAutoNum type="arabicPeriod"/>
            </a:pPr>
            <a:r>
              <a:rPr lang="en-CA" sz="1400" b="1" dirty="0">
                <a:solidFill>
                  <a:srgbClr val="1F1F1F"/>
                </a:solidFill>
                <a:latin typeface="Source Sans Pro" panose="020B0503030403020204" pitchFamily="34" charset="0"/>
              </a:rPr>
              <a:t>s</a:t>
            </a:r>
            <a:r>
              <a:rPr lang="en-CA" sz="1400" b="1" i="0" dirty="0">
                <a:solidFill>
                  <a:srgbClr val="1F1F1F"/>
                </a:solidFill>
                <a:effectLst/>
                <a:latin typeface="Source Sans Pro" panose="020B0503030403020204" pitchFamily="34" charset="0"/>
              </a:rPr>
              <a:t>cheduling reports, and so on. </a:t>
            </a:r>
            <a:endParaRPr lang="en-CA" sz="1400" b="1"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DBAs can also create </a:t>
            </a:r>
            <a:r>
              <a:rPr lang="en-CA" sz="1400" b="1" i="0" dirty="0">
                <a:solidFill>
                  <a:srgbClr val="1F1F1F"/>
                </a:solidFill>
                <a:effectLst/>
                <a:latin typeface="Source Sans Pro" panose="020B0503030403020204" pitchFamily="34" charset="0"/>
              </a:rPr>
              <a:t>scripts </a:t>
            </a:r>
            <a:r>
              <a:rPr lang="en-CA" sz="1400" b="0" i="0" dirty="0">
                <a:solidFill>
                  <a:srgbClr val="1F1F1F"/>
                </a:solidFill>
                <a:effectLst/>
                <a:latin typeface="Source Sans Pro" panose="020B0503030403020204" pitchFamily="34" charset="0"/>
              </a:rPr>
              <a:t>that are useful for the </a:t>
            </a:r>
            <a:r>
              <a:rPr lang="en-CA" sz="1400" b="0" i="0" u="sng" dirty="0">
                <a:solidFill>
                  <a:srgbClr val="1F1F1F"/>
                </a:solidFill>
                <a:effectLst/>
                <a:latin typeface="Source Sans Pro" panose="020B0503030403020204" pitchFamily="34" charset="0"/>
              </a:rPr>
              <a:t>deployment of code changes from database to database</a:t>
            </a:r>
            <a:r>
              <a:rPr lang="en-CA" sz="1400" b="0" i="0" dirty="0">
                <a:solidFill>
                  <a:srgbClr val="1F1F1F"/>
                </a:solidFill>
                <a:effectLst/>
                <a:latin typeface="Source Sans Pro" panose="020B0503030403020204" pitchFamily="34" charset="0"/>
              </a:rPr>
              <a:t>.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There are several ways for automating most database administration tasks; these include </a:t>
            </a:r>
            <a:r>
              <a:rPr lang="en-CA" sz="1400" b="1" i="0" dirty="0">
                <a:solidFill>
                  <a:srgbClr val="1F1F1F"/>
                </a:solidFill>
                <a:effectLst/>
                <a:latin typeface="Source Sans Pro" panose="020B0503030403020204" pitchFamily="34" charset="0"/>
              </a:rPr>
              <a:t>tools or schedulers</a:t>
            </a:r>
            <a:r>
              <a:rPr lang="en-CA" sz="1400" b="0" i="0" dirty="0">
                <a:solidFill>
                  <a:srgbClr val="1F1F1F"/>
                </a:solidFill>
                <a:effectLst/>
                <a:latin typeface="Source Sans Pro" panose="020B0503030403020204" pitchFamily="34" charset="0"/>
              </a:rPr>
              <a:t>, such as </a:t>
            </a:r>
            <a:r>
              <a:rPr lang="en-CA" sz="1400" b="1" i="0" dirty="0" err="1">
                <a:solidFill>
                  <a:srgbClr val="1F1F1F"/>
                </a:solidFill>
                <a:effectLst/>
                <a:latin typeface="Source Sans Pro" panose="020B0503030403020204" pitchFamily="34" charset="0"/>
              </a:rPr>
              <a:t>cron</a:t>
            </a:r>
            <a:r>
              <a:rPr lang="en-CA" sz="1400" b="1" i="0" dirty="0">
                <a:solidFill>
                  <a:srgbClr val="1F1F1F"/>
                </a:solidFill>
                <a:effectLst/>
                <a:latin typeface="Source Sans Pro" panose="020B0503030403020204" pitchFamily="34" charset="0"/>
              </a:rPr>
              <a:t> jobs</a:t>
            </a:r>
            <a:r>
              <a:rPr lang="en-CA" sz="1400" b="0" i="0" dirty="0">
                <a:solidFill>
                  <a:srgbClr val="1F1F1F"/>
                </a:solidFill>
                <a:effectLst/>
                <a:latin typeface="Source Sans Pro" panose="020B0503030403020204" pitchFamily="34" charset="0"/>
              </a:rPr>
              <a:t>, and scripts using shell, Python or other scripting languages.</a:t>
            </a:r>
            <a:endParaRPr lang="en-CA" sz="1400" b="0" i="0" dirty="0">
              <a:solidFill>
                <a:srgbClr val="333333"/>
              </a:solidFill>
              <a:effectLst/>
              <a:latin typeface="OpenSans"/>
            </a:endParaRPr>
          </a:p>
        </p:txBody>
      </p:sp>
      <p:pic>
        <p:nvPicPr>
          <p:cNvPr id="9" name="Picture 8">
            <a:extLst>
              <a:ext uri="{FF2B5EF4-FFF2-40B4-BE49-F238E27FC236}">
                <a16:creationId xmlns:a16="http://schemas.microsoft.com/office/drawing/2014/main" id="{84678549-2ACC-3C3B-B5A7-C04F3EF40C60}"/>
              </a:ext>
            </a:extLst>
          </p:cNvPr>
          <p:cNvPicPr>
            <a:picLocks noChangeAspect="1"/>
          </p:cNvPicPr>
          <p:nvPr/>
        </p:nvPicPr>
        <p:blipFill>
          <a:blip r:embed="rId3"/>
          <a:stretch>
            <a:fillRect/>
          </a:stretch>
        </p:blipFill>
        <p:spPr>
          <a:xfrm>
            <a:off x="6513946" y="3291490"/>
            <a:ext cx="5392334" cy="2712027"/>
          </a:xfrm>
          <a:prstGeom prst="rect">
            <a:avLst/>
          </a:prstGeom>
        </p:spPr>
      </p:pic>
    </p:spTree>
    <p:extLst>
      <p:ext uri="{BB962C8B-B14F-4D97-AF65-F5344CB8AC3E}">
        <p14:creationId xmlns:p14="http://schemas.microsoft.com/office/powerpoint/2010/main" val="2807852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7FFCAE-7D40-10BC-BFB4-D3E0FCE6C1BB}"/>
              </a:ext>
            </a:extLst>
          </p:cNvPr>
          <p:cNvPicPr>
            <a:picLocks noChangeAspect="1"/>
          </p:cNvPicPr>
          <p:nvPr/>
        </p:nvPicPr>
        <p:blipFill>
          <a:blip r:embed="rId2"/>
          <a:stretch>
            <a:fillRect/>
          </a:stretch>
        </p:blipFill>
        <p:spPr>
          <a:xfrm>
            <a:off x="219776" y="187365"/>
            <a:ext cx="5694136" cy="2758849"/>
          </a:xfrm>
          <a:prstGeom prst="rect">
            <a:avLst/>
          </a:prstGeom>
        </p:spPr>
      </p:pic>
      <p:sp>
        <p:nvSpPr>
          <p:cNvPr id="4" name="TextBox 3">
            <a:extLst>
              <a:ext uri="{FF2B5EF4-FFF2-40B4-BE49-F238E27FC236}">
                <a16:creationId xmlns:a16="http://schemas.microsoft.com/office/drawing/2014/main" id="{66927DC8-55AC-309B-25B0-51AFEB5CA1A1}"/>
              </a:ext>
            </a:extLst>
          </p:cNvPr>
          <p:cNvSpPr txBox="1"/>
          <p:nvPr/>
        </p:nvSpPr>
        <p:spPr>
          <a:xfrm>
            <a:off x="219776" y="4175208"/>
            <a:ext cx="11798053" cy="264412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can automate tasks such as: </a:t>
            </a: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Database Health Check </a:t>
            </a:r>
            <a:r>
              <a:rPr lang="en-CA" sz="1400" b="0" i="0" dirty="0">
                <a:solidFill>
                  <a:srgbClr val="1F1F1F"/>
                </a:solidFill>
                <a:effectLst/>
                <a:latin typeface="Source Sans Pro" panose="020B0503030403020204" pitchFamily="34" charset="0"/>
              </a:rPr>
              <a:t>– the process of inspecting a database to see how healthy and efficient the system is. </a:t>
            </a:r>
            <a:endParaRPr lang="en-CA" sz="1400"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Alert Log File Cleanup </a:t>
            </a:r>
            <a:r>
              <a:rPr lang="en-CA" sz="1400" b="0" i="0" dirty="0">
                <a:solidFill>
                  <a:srgbClr val="1F1F1F"/>
                </a:solidFill>
                <a:effectLst/>
                <a:latin typeface="Source Sans Pro" panose="020B0503030403020204" pitchFamily="34" charset="0"/>
              </a:rPr>
              <a:t>– the process of deleting the chronological log of messages and errors written out by the database. </a:t>
            </a:r>
            <a:endParaRPr lang="en-CA" sz="1400"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Typical messages </a:t>
            </a:r>
            <a:r>
              <a:rPr lang="en-CA" sz="1400" b="0" i="0" dirty="0">
                <a:solidFill>
                  <a:srgbClr val="1F1F1F"/>
                </a:solidFill>
                <a:effectLst/>
                <a:latin typeface="Source Sans Pro" panose="020B0503030403020204" pitchFamily="34" charset="0"/>
              </a:rPr>
              <a:t>found in this file include database </a:t>
            </a:r>
            <a:r>
              <a:rPr lang="en-CA" sz="1400" b="0" i="0" dirty="0" err="1">
                <a:solidFill>
                  <a:srgbClr val="1F1F1F"/>
                </a:solidFill>
                <a:effectLst/>
                <a:latin typeface="Source Sans Pro" panose="020B0503030403020204" pitchFamily="34" charset="0"/>
              </a:rPr>
              <a:t>startup</a:t>
            </a:r>
            <a:r>
              <a:rPr lang="en-CA" sz="1400" b="0" i="0" dirty="0">
                <a:solidFill>
                  <a:srgbClr val="1F1F1F"/>
                </a:solidFill>
                <a:effectLst/>
                <a:latin typeface="Source Sans Pro" panose="020B0503030403020204" pitchFamily="34" charset="0"/>
              </a:rPr>
              <a:t>, shutdown, log switches, space errors, and so on. </a:t>
            </a:r>
            <a:endParaRPr lang="en-CA" sz="1400"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Trace File Cleanup – </a:t>
            </a:r>
            <a:r>
              <a:rPr lang="en-CA" sz="1400" b="0" i="0" dirty="0">
                <a:solidFill>
                  <a:srgbClr val="1F1F1F"/>
                </a:solidFill>
                <a:effectLst/>
                <a:latin typeface="Source Sans Pro" panose="020B0503030403020204" pitchFamily="34" charset="0"/>
              </a:rPr>
              <a:t>the process that deletes the trace file, or backup file, which is a </a:t>
            </a:r>
            <a:endParaRPr lang="en-CA" sz="1400"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snapshot </a:t>
            </a:r>
            <a:r>
              <a:rPr lang="en-CA" sz="1400" b="0" i="0" dirty="0">
                <a:solidFill>
                  <a:srgbClr val="1F1F1F"/>
                </a:solidFill>
                <a:effectLst/>
                <a:latin typeface="Source Sans Pro" panose="020B0503030403020204" pitchFamily="34" charset="0"/>
              </a:rPr>
              <a:t>that shows the process that was executing and modules that were loaded for an app at a point in time. </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A</a:t>
            </a:r>
            <a:r>
              <a:rPr lang="en-CA" sz="1400" b="1" i="0" dirty="0">
                <a:solidFill>
                  <a:srgbClr val="1F1F1F"/>
                </a:solidFill>
                <a:effectLst/>
                <a:latin typeface="Source Sans Pro" panose="020B0503030403020204" pitchFamily="34" charset="0"/>
              </a:rPr>
              <a:t>nd Data Dictionary Statistics </a:t>
            </a:r>
            <a:r>
              <a:rPr lang="en-CA" sz="1400" b="0" i="0" dirty="0">
                <a:solidFill>
                  <a:srgbClr val="1F1F1F"/>
                </a:solidFill>
                <a:effectLst/>
                <a:latin typeface="Source Sans Pro" panose="020B0503030403020204" pitchFamily="34" charset="0"/>
              </a:rPr>
              <a:t>– the process where the system gathers a collection of names, definitions, and attributes about data elements that are being used or captured in a database, information system, or part of a research project. A Data Dictionary provides metadata about data elements. </a:t>
            </a:r>
            <a:endParaRPr lang="en-CA" sz="1400" b="0" i="0" dirty="0">
              <a:solidFill>
                <a:srgbClr val="333333"/>
              </a:solidFill>
              <a:effectLst/>
              <a:latin typeface="OpenSans"/>
            </a:endParaRPr>
          </a:p>
        </p:txBody>
      </p:sp>
      <p:pic>
        <p:nvPicPr>
          <p:cNvPr id="5" name="Picture 4">
            <a:extLst>
              <a:ext uri="{FF2B5EF4-FFF2-40B4-BE49-F238E27FC236}">
                <a16:creationId xmlns:a16="http://schemas.microsoft.com/office/drawing/2014/main" id="{8F128C5E-0C31-F6AC-3729-2E0EEDA280B9}"/>
              </a:ext>
            </a:extLst>
          </p:cNvPr>
          <p:cNvPicPr>
            <a:picLocks noChangeAspect="1"/>
          </p:cNvPicPr>
          <p:nvPr/>
        </p:nvPicPr>
        <p:blipFill>
          <a:blip r:embed="rId3"/>
          <a:stretch>
            <a:fillRect/>
          </a:stretch>
        </p:blipFill>
        <p:spPr>
          <a:xfrm>
            <a:off x="6432469" y="1715954"/>
            <a:ext cx="5252918" cy="2758849"/>
          </a:xfrm>
          <a:prstGeom prst="rect">
            <a:avLst/>
          </a:prstGeom>
        </p:spPr>
      </p:pic>
    </p:spTree>
    <p:extLst>
      <p:ext uri="{BB962C8B-B14F-4D97-AF65-F5344CB8AC3E}">
        <p14:creationId xmlns:p14="http://schemas.microsoft.com/office/powerpoint/2010/main" val="196727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CA931A-9BE1-D28B-8680-A28CA78356CD}"/>
              </a:ext>
            </a:extLst>
          </p:cNvPr>
          <p:cNvSpPr txBox="1"/>
          <p:nvPr/>
        </p:nvSpPr>
        <p:spPr>
          <a:xfrm>
            <a:off x="5647120" y="286895"/>
            <a:ext cx="6421178" cy="2967287"/>
          </a:xfrm>
          <a:prstGeom prst="rect">
            <a:avLst/>
          </a:prstGeom>
          <a:noFill/>
        </p:spPr>
        <p:txBody>
          <a:bodyPr wrap="square">
            <a:spAutoFit/>
          </a:bodyPr>
          <a:lstStyle/>
          <a:p>
            <a:pPr algn="l">
              <a:lnSpc>
                <a:spcPct val="150000"/>
              </a:lnSpc>
            </a:pPr>
            <a:r>
              <a:rPr lang="en-CA" sz="1400" b="0" i="0" dirty="0">
                <a:solidFill>
                  <a:srgbClr val="1F1F1F"/>
                </a:solidFill>
                <a:effectLst/>
                <a:latin typeface="Source Sans Pro" panose="020B0503030403020204" pitchFamily="34" charset="0"/>
              </a:rPr>
              <a:t>You could also automate: </a:t>
            </a:r>
            <a:endParaRPr lang="en-CA" sz="1400"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Database Configuration Check </a:t>
            </a:r>
            <a:r>
              <a:rPr lang="en-CA" sz="1400" b="0" i="0" dirty="0">
                <a:solidFill>
                  <a:srgbClr val="1F1F1F"/>
                </a:solidFill>
                <a:effectLst/>
                <a:latin typeface="Source Sans Pro" panose="020B0503030403020204" pitchFamily="34" charset="0"/>
              </a:rPr>
              <a:t>– the process to check to see whether your </a:t>
            </a:r>
            <a:r>
              <a:rPr lang="en-CA" sz="1400" b="0" i="0" u="sng" dirty="0">
                <a:solidFill>
                  <a:srgbClr val="1F1F1F"/>
                </a:solidFill>
                <a:effectLst/>
                <a:latin typeface="Source Sans Pro" panose="020B0503030403020204" pitchFamily="34" charset="0"/>
              </a:rPr>
              <a:t>database configuration still complies with the current recommendations </a:t>
            </a:r>
            <a:r>
              <a:rPr lang="en-CA" sz="1400" b="0" i="0" dirty="0">
                <a:solidFill>
                  <a:srgbClr val="1F1F1F"/>
                </a:solidFill>
                <a:effectLst/>
                <a:latin typeface="Source Sans Pro" panose="020B0503030403020204" pitchFamily="34" charset="0"/>
              </a:rPr>
              <a:t>for your system. </a:t>
            </a:r>
            <a:endParaRPr lang="en-CA" sz="1400"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Schema Object check </a:t>
            </a:r>
            <a:r>
              <a:rPr lang="en-CA" sz="1400" b="0" i="0" dirty="0">
                <a:solidFill>
                  <a:srgbClr val="1F1F1F"/>
                </a:solidFill>
                <a:effectLst/>
                <a:latin typeface="Source Sans Pro" panose="020B0503030403020204" pitchFamily="34" charset="0"/>
              </a:rPr>
              <a:t>– the process of monitoring your database changes to </a:t>
            </a:r>
            <a:r>
              <a:rPr lang="en-CA" sz="1400" b="0" i="0" u="sng" dirty="0">
                <a:solidFill>
                  <a:srgbClr val="1F1F1F"/>
                </a:solidFill>
                <a:effectLst/>
                <a:latin typeface="Source Sans Pro" panose="020B0503030403020204" pitchFamily="34" charset="0"/>
              </a:rPr>
              <a:t>quickly identify the weak links and problematic queries. </a:t>
            </a:r>
            <a:endParaRPr lang="en-CA" sz="1400" u="sng"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And Routine Daily Tasks using GUI Tools </a:t>
            </a:r>
            <a:r>
              <a:rPr lang="en-CA" sz="1400" b="0" i="0" dirty="0">
                <a:solidFill>
                  <a:srgbClr val="1F1F1F"/>
                </a:solidFill>
                <a:effectLst/>
                <a:latin typeface="Source Sans Pro" panose="020B0503030403020204" pitchFamily="34" charset="0"/>
              </a:rPr>
              <a:t>– the process of performing everyday functions in the database with a GUI, for example running reports and backing up files</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F6EBD4A8-1B13-03C6-95C4-2A6CE2BA1821}"/>
              </a:ext>
            </a:extLst>
          </p:cNvPr>
          <p:cNvPicPr>
            <a:picLocks noChangeAspect="1"/>
          </p:cNvPicPr>
          <p:nvPr/>
        </p:nvPicPr>
        <p:blipFill>
          <a:blip r:embed="rId2"/>
          <a:stretch>
            <a:fillRect/>
          </a:stretch>
        </p:blipFill>
        <p:spPr>
          <a:xfrm>
            <a:off x="123702" y="163038"/>
            <a:ext cx="5523418" cy="2841419"/>
          </a:xfrm>
          <a:prstGeom prst="rect">
            <a:avLst/>
          </a:prstGeom>
        </p:spPr>
      </p:pic>
      <p:pic>
        <p:nvPicPr>
          <p:cNvPr id="5" name="Picture 4">
            <a:extLst>
              <a:ext uri="{FF2B5EF4-FFF2-40B4-BE49-F238E27FC236}">
                <a16:creationId xmlns:a16="http://schemas.microsoft.com/office/drawing/2014/main" id="{31AEC668-9D7F-5888-A344-1AD0CB28E5AA}"/>
              </a:ext>
            </a:extLst>
          </p:cNvPr>
          <p:cNvPicPr>
            <a:picLocks noChangeAspect="1"/>
          </p:cNvPicPr>
          <p:nvPr/>
        </p:nvPicPr>
        <p:blipFill>
          <a:blip r:embed="rId3"/>
          <a:stretch>
            <a:fillRect/>
          </a:stretch>
        </p:blipFill>
        <p:spPr>
          <a:xfrm>
            <a:off x="321870" y="4073319"/>
            <a:ext cx="4927024" cy="2407704"/>
          </a:xfrm>
          <a:prstGeom prst="rect">
            <a:avLst/>
          </a:prstGeom>
        </p:spPr>
      </p:pic>
      <p:sp>
        <p:nvSpPr>
          <p:cNvPr id="7" name="TextBox 6">
            <a:extLst>
              <a:ext uri="{FF2B5EF4-FFF2-40B4-BE49-F238E27FC236}">
                <a16:creationId xmlns:a16="http://schemas.microsoft.com/office/drawing/2014/main" id="{FC293ABF-2A9F-8956-A78D-097A93CB9C21}"/>
              </a:ext>
            </a:extLst>
          </p:cNvPr>
          <p:cNvSpPr txBox="1"/>
          <p:nvPr/>
        </p:nvSpPr>
        <p:spPr>
          <a:xfrm>
            <a:off x="5248893" y="4538507"/>
            <a:ext cx="6421178" cy="102829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Database testing involves checking the database to ensure that everything is correct and running properly using a controlled testing environment.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Database testing involves checking the schema, tables, triggers, and so on. </a:t>
            </a:r>
            <a:endParaRPr lang="en-CA" sz="1400" b="0" i="0" dirty="0">
              <a:solidFill>
                <a:srgbClr val="333333"/>
              </a:solidFill>
              <a:effectLst/>
              <a:latin typeface="OpenSans"/>
            </a:endParaRPr>
          </a:p>
        </p:txBody>
      </p:sp>
    </p:spTree>
    <p:extLst>
      <p:ext uri="{BB962C8B-B14F-4D97-AF65-F5344CB8AC3E}">
        <p14:creationId xmlns:p14="http://schemas.microsoft.com/office/powerpoint/2010/main" val="3273792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D877F0-D519-90EA-949B-FA41E6F097EF}"/>
              </a:ext>
            </a:extLst>
          </p:cNvPr>
          <p:cNvPicPr>
            <a:picLocks noChangeAspect="1"/>
          </p:cNvPicPr>
          <p:nvPr/>
        </p:nvPicPr>
        <p:blipFill>
          <a:blip r:embed="rId2"/>
          <a:stretch>
            <a:fillRect/>
          </a:stretch>
        </p:blipFill>
        <p:spPr>
          <a:xfrm>
            <a:off x="302079" y="12700"/>
            <a:ext cx="5306601" cy="2849253"/>
          </a:xfrm>
          <a:prstGeom prst="rect">
            <a:avLst/>
          </a:prstGeom>
        </p:spPr>
      </p:pic>
      <p:sp>
        <p:nvSpPr>
          <p:cNvPr id="4" name="TextBox 3">
            <a:extLst>
              <a:ext uri="{FF2B5EF4-FFF2-40B4-BE49-F238E27FC236}">
                <a16:creationId xmlns:a16="http://schemas.microsoft.com/office/drawing/2014/main" id="{4C540657-5A02-0C18-F6CC-E15345439E57}"/>
              </a:ext>
            </a:extLst>
          </p:cNvPr>
          <p:cNvSpPr txBox="1"/>
          <p:nvPr/>
        </p:nvSpPr>
        <p:spPr>
          <a:xfrm>
            <a:off x="5608680" y="12700"/>
            <a:ext cx="6097978" cy="300864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Database testing is important in software testing because it ensures data values and information received and stored into the database are valid.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Database testing: </a:t>
            </a:r>
          </a:p>
          <a:p>
            <a:pPr marL="342900" indent="-342900" algn="l">
              <a:lnSpc>
                <a:spcPct val="150000"/>
              </a:lnSpc>
              <a:buFont typeface="+mj-lt"/>
              <a:buAutoNum type="arabicPeriod"/>
            </a:pPr>
            <a:r>
              <a:rPr lang="en-CA" sz="1600" b="0" i="0" dirty="0">
                <a:solidFill>
                  <a:srgbClr val="1F1F1F"/>
                </a:solidFill>
                <a:effectLst/>
                <a:latin typeface="Source Sans Pro" panose="020B0503030403020204" pitchFamily="34" charset="0"/>
              </a:rPr>
              <a:t>Helps to prevent data loss, </a:t>
            </a:r>
          </a:p>
          <a:p>
            <a:pPr marL="342900" indent="-342900" algn="l">
              <a:lnSpc>
                <a:spcPct val="150000"/>
              </a:lnSpc>
              <a:buFont typeface="+mj-lt"/>
              <a:buAutoNum type="arabicPeriod"/>
            </a:pPr>
            <a:r>
              <a:rPr lang="en-CA" sz="1600" b="0" i="0" dirty="0">
                <a:solidFill>
                  <a:srgbClr val="1F1F1F"/>
                </a:solidFill>
                <a:effectLst/>
                <a:latin typeface="Source Sans Pro" panose="020B0503030403020204" pitchFamily="34" charset="0"/>
              </a:rPr>
              <a:t>saves aborted transaction data, </a:t>
            </a:r>
          </a:p>
          <a:p>
            <a:pPr marL="342900" indent="-342900" algn="l">
              <a:lnSpc>
                <a:spcPct val="150000"/>
              </a:lnSpc>
              <a:buFont typeface="+mj-lt"/>
              <a:buAutoNum type="arabicPeriod"/>
            </a:pPr>
            <a:r>
              <a:rPr lang="en-CA" sz="1600" b="0" i="0" dirty="0">
                <a:solidFill>
                  <a:srgbClr val="1F1F1F"/>
                </a:solidFill>
                <a:effectLst/>
                <a:latin typeface="Source Sans Pro" panose="020B0503030403020204" pitchFamily="34" charset="0"/>
              </a:rPr>
              <a:t>prohibits unauthorized access to the information, </a:t>
            </a:r>
          </a:p>
          <a:p>
            <a:pPr marL="342900" indent="-342900" algn="l">
              <a:lnSpc>
                <a:spcPct val="150000"/>
              </a:lnSpc>
              <a:buFont typeface="+mj-lt"/>
              <a:buAutoNum type="arabicPeriod"/>
            </a:pPr>
            <a:r>
              <a:rPr lang="en-CA" sz="1600" b="0" i="0" dirty="0">
                <a:solidFill>
                  <a:srgbClr val="1F1F1F"/>
                </a:solidFill>
                <a:effectLst/>
                <a:latin typeface="Source Sans Pro" panose="020B0503030403020204" pitchFamily="34" charset="0"/>
              </a:rPr>
              <a:t>checks the integrity and consistency of data. </a:t>
            </a:r>
            <a:endParaRPr lang="en-CA" sz="1600" b="0" i="0" dirty="0">
              <a:solidFill>
                <a:srgbClr val="333333"/>
              </a:solidFill>
              <a:effectLst/>
              <a:latin typeface="OpenSans"/>
            </a:endParaRPr>
          </a:p>
        </p:txBody>
      </p:sp>
      <p:sp>
        <p:nvSpPr>
          <p:cNvPr id="6" name="TextBox 5">
            <a:extLst>
              <a:ext uri="{FF2B5EF4-FFF2-40B4-BE49-F238E27FC236}">
                <a16:creationId xmlns:a16="http://schemas.microsoft.com/office/drawing/2014/main" id="{AF3842AB-56F5-64E0-9A59-A287D2C80BFE}"/>
              </a:ext>
            </a:extLst>
          </p:cNvPr>
          <p:cNvSpPr txBox="1"/>
          <p:nvPr/>
        </p:nvSpPr>
        <p:spPr>
          <a:xfrm>
            <a:off x="0" y="3673877"/>
            <a:ext cx="6281241" cy="232095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Automated software testing can look inside an application and see memory contents, data tables, file contents, and internal program states to determine if the product is behaving as expected.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Once created, automated tests can be run repeatedly at no additional cost and are much faster and more secure than manual tests.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Automated tests can increase the depth and scope of tests to help improve quality and security of automation database testing.</a:t>
            </a:r>
            <a:endParaRPr lang="en-CA" sz="1400" b="0" i="0" dirty="0">
              <a:solidFill>
                <a:srgbClr val="333333"/>
              </a:solidFill>
              <a:effectLst/>
              <a:latin typeface="OpenSans"/>
            </a:endParaRPr>
          </a:p>
        </p:txBody>
      </p:sp>
      <p:pic>
        <p:nvPicPr>
          <p:cNvPr id="7" name="Picture 6">
            <a:extLst>
              <a:ext uri="{FF2B5EF4-FFF2-40B4-BE49-F238E27FC236}">
                <a16:creationId xmlns:a16="http://schemas.microsoft.com/office/drawing/2014/main" id="{60889B06-D8AA-CF1C-4B21-55721AF5DCD4}"/>
              </a:ext>
            </a:extLst>
          </p:cNvPr>
          <p:cNvPicPr>
            <a:picLocks noChangeAspect="1"/>
          </p:cNvPicPr>
          <p:nvPr/>
        </p:nvPicPr>
        <p:blipFill>
          <a:blip r:embed="rId3"/>
          <a:stretch>
            <a:fillRect/>
          </a:stretch>
        </p:blipFill>
        <p:spPr>
          <a:xfrm>
            <a:off x="6097977" y="3673877"/>
            <a:ext cx="6071427" cy="2728913"/>
          </a:xfrm>
          <a:prstGeom prst="rect">
            <a:avLst/>
          </a:prstGeom>
        </p:spPr>
      </p:pic>
    </p:spTree>
    <p:extLst>
      <p:ext uri="{BB962C8B-B14F-4D97-AF65-F5344CB8AC3E}">
        <p14:creationId xmlns:p14="http://schemas.microsoft.com/office/powerpoint/2010/main" val="306375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298C42-ED4B-A2E3-8E39-E5C2D13B2C13}"/>
              </a:ext>
            </a:extLst>
          </p:cNvPr>
          <p:cNvSpPr txBox="1"/>
          <p:nvPr/>
        </p:nvSpPr>
        <p:spPr>
          <a:xfrm>
            <a:off x="353291" y="279024"/>
            <a:ext cx="8493826" cy="3046988"/>
          </a:xfrm>
          <a:prstGeom prst="rect">
            <a:avLst/>
          </a:prstGeom>
          <a:noFill/>
        </p:spPr>
        <p:txBody>
          <a:bodyPr wrap="square">
            <a:spAutoFit/>
          </a:bodyPr>
          <a:lstStyle/>
          <a:p>
            <a:pPr algn="l"/>
            <a:r>
              <a:rPr lang="en-CA" sz="1600" b="1" i="0" dirty="0">
                <a:solidFill>
                  <a:srgbClr val="1F1F1F"/>
                </a:solidFill>
                <a:effectLst/>
                <a:latin typeface="Source Sans Pro" panose="020B0503030403020204" pitchFamily="34" charset="0"/>
              </a:rPr>
              <a:t>Troubleshooting</a:t>
            </a:r>
            <a:r>
              <a:rPr lang="en-CA" sz="1600" b="0" i="0" dirty="0">
                <a:solidFill>
                  <a:srgbClr val="1F1F1F"/>
                </a:solidFill>
                <a:effectLst/>
                <a:latin typeface="Source Sans Pro" panose="020B0503030403020204" pitchFamily="34" charset="0"/>
              </a:rPr>
              <a:t> is a process of </a:t>
            </a:r>
            <a:r>
              <a:rPr lang="en-CA" sz="1600" b="0" i="0" u="sng" dirty="0">
                <a:solidFill>
                  <a:srgbClr val="1F1F1F"/>
                </a:solidFill>
                <a:effectLst/>
                <a:latin typeface="Source Sans Pro" panose="020B0503030403020204" pitchFamily="34" charset="0"/>
              </a:rPr>
              <a:t>identifying and solving a problem. </a:t>
            </a:r>
            <a:endParaRPr lang="en-CA" sz="1600" b="0" i="0" u="sng" dirty="0">
              <a:solidFill>
                <a:srgbClr val="333333"/>
              </a:solidFill>
              <a:effectLst/>
              <a:latin typeface="OpenSans"/>
            </a:endParaRPr>
          </a:p>
          <a:p>
            <a:pPr algn="l"/>
            <a:endParaRPr lang="en-CA" sz="1600" b="0" i="0" dirty="0">
              <a:solidFill>
                <a:srgbClr val="1F1F1F"/>
              </a:solidFill>
              <a:effectLst/>
              <a:latin typeface="Source Sans Pro" panose="020B0503030403020204" pitchFamily="34" charset="0"/>
            </a:endParaRPr>
          </a:p>
          <a:p>
            <a:pPr algn="l"/>
            <a:r>
              <a:rPr lang="en-CA" sz="1600" b="0" i="0" dirty="0">
                <a:solidFill>
                  <a:srgbClr val="1F1F1F"/>
                </a:solidFill>
                <a:effectLst/>
                <a:latin typeface="Source Sans Pro" panose="020B0503030403020204" pitchFamily="34" charset="0"/>
              </a:rPr>
              <a:t>It begins by answering the following questions: </a:t>
            </a:r>
            <a:endParaRPr lang="en-CA" sz="1600" b="0" i="0" dirty="0">
              <a:solidFill>
                <a:srgbClr val="333333"/>
              </a:solidFill>
              <a:effectLst/>
              <a:latin typeface="OpenSans"/>
            </a:endParaRPr>
          </a:p>
          <a:p>
            <a:pPr algn="l"/>
            <a:endParaRPr lang="en-CA" sz="1600"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CA" sz="1600" b="0" i="0" dirty="0">
                <a:solidFill>
                  <a:srgbClr val="1F1F1F"/>
                </a:solidFill>
                <a:effectLst/>
                <a:latin typeface="Source Sans Pro" panose="020B0503030403020204" pitchFamily="34" charset="0"/>
              </a:rPr>
              <a:t>What are the symptoms? </a:t>
            </a:r>
            <a:endParaRPr lang="en-CA" sz="1600" b="0" i="0" dirty="0">
              <a:solidFill>
                <a:srgbClr val="333333"/>
              </a:solidFill>
              <a:effectLst/>
              <a:latin typeface="OpenSans"/>
            </a:endParaRPr>
          </a:p>
          <a:p>
            <a:pPr marL="285750" indent="-285750" algn="l">
              <a:buFont typeface="Arial" panose="020B0604020202020204" pitchFamily="34" charset="0"/>
              <a:buChar char="•"/>
            </a:pPr>
            <a:r>
              <a:rPr lang="en-CA" sz="1600" b="0" i="0" dirty="0">
                <a:solidFill>
                  <a:srgbClr val="1F1F1F"/>
                </a:solidFill>
                <a:effectLst/>
                <a:latin typeface="Source Sans Pro" panose="020B0503030403020204" pitchFamily="34" charset="0"/>
              </a:rPr>
              <a:t>Who or what is reporting the problem? </a:t>
            </a:r>
            <a:endParaRPr lang="en-CA" sz="1600" b="0" i="0" dirty="0">
              <a:solidFill>
                <a:srgbClr val="333333"/>
              </a:solidFill>
              <a:effectLst/>
              <a:latin typeface="OpenSans"/>
            </a:endParaRPr>
          </a:p>
          <a:p>
            <a:pPr marL="285750" indent="-285750" algn="l">
              <a:buFont typeface="Arial" panose="020B0604020202020204" pitchFamily="34" charset="0"/>
              <a:buChar char="•"/>
            </a:pPr>
            <a:r>
              <a:rPr lang="en-CA" sz="1600" b="0" i="0" dirty="0">
                <a:solidFill>
                  <a:srgbClr val="1F1F1F"/>
                </a:solidFill>
                <a:effectLst/>
                <a:latin typeface="Source Sans Pro" panose="020B0503030403020204" pitchFamily="34" charset="0"/>
              </a:rPr>
              <a:t>Where is the problem happening? </a:t>
            </a:r>
            <a:endParaRPr lang="en-CA" sz="1600" b="0" i="0" dirty="0">
              <a:solidFill>
                <a:srgbClr val="333333"/>
              </a:solidFill>
              <a:effectLst/>
              <a:latin typeface="OpenSans"/>
            </a:endParaRPr>
          </a:p>
          <a:p>
            <a:pPr marL="285750" indent="-285750" algn="l">
              <a:buFont typeface="Arial" panose="020B0604020202020204" pitchFamily="34" charset="0"/>
              <a:buChar char="•"/>
            </a:pPr>
            <a:r>
              <a:rPr lang="en-CA" sz="1600" b="0" i="0" dirty="0">
                <a:solidFill>
                  <a:srgbClr val="1F1F1F"/>
                </a:solidFill>
                <a:effectLst/>
                <a:latin typeface="Source Sans Pro" panose="020B0503030403020204" pitchFamily="34" charset="0"/>
              </a:rPr>
              <a:t>Is it specific to a platform, environment, application, or something else? </a:t>
            </a:r>
            <a:endParaRPr lang="en-CA" sz="1600" b="0" i="0" dirty="0">
              <a:solidFill>
                <a:srgbClr val="333333"/>
              </a:solidFill>
              <a:effectLst/>
              <a:latin typeface="OpenSans"/>
            </a:endParaRPr>
          </a:p>
          <a:p>
            <a:pPr marL="285750" indent="-285750" algn="l">
              <a:buFont typeface="Arial" panose="020B0604020202020204" pitchFamily="34" charset="0"/>
              <a:buChar char="•"/>
            </a:pPr>
            <a:r>
              <a:rPr lang="en-CA" sz="1600" b="0" i="0" dirty="0">
                <a:solidFill>
                  <a:srgbClr val="1F1F1F"/>
                </a:solidFill>
                <a:effectLst/>
                <a:latin typeface="Source Sans Pro" panose="020B0503030403020204" pitchFamily="34" charset="0"/>
              </a:rPr>
              <a:t>When does the problem happen? </a:t>
            </a:r>
            <a:endParaRPr lang="en-CA" sz="1600" b="0" i="0" dirty="0">
              <a:solidFill>
                <a:srgbClr val="333333"/>
              </a:solidFill>
              <a:effectLst/>
              <a:latin typeface="OpenSans"/>
            </a:endParaRPr>
          </a:p>
          <a:p>
            <a:pPr marL="285750" indent="-285750" algn="l">
              <a:buFont typeface="Arial" panose="020B0604020202020204" pitchFamily="34" charset="0"/>
              <a:buChar char="•"/>
            </a:pPr>
            <a:r>
              <a:rPr lang="en-CA" sz="1600" b="0" i="0" dirty="0">
                <a:solidFill>
                  <a:srgbClr val="1F1F1F"/>
                </a:solidFill>
                <a:effectLst/>
                <a:latin typeface="Source Sans Pro" panose="020B0503030403020204" pitchFamily="34" charset="0"/>
              </a:rPr>
              <a:t>Does it happen at a specific time, multiple times, or under specific conditions? </a:t>
            </a:r>
            <a:endParaRPr lang="en-CA" sz="1600" b="0" i="0" dirty="0">
              <a:solidFill>
                <a:srgbClr val="333333"/>
              </a:solidFill>
              <a:effectLst/>
              <a:latin typeface="OpenSans"/>
            </a:endParaRPr>
          </a:p>
          <a:p>
            <a:pPr marL="285750" indent="-285750" algn="l">
              <a:buFont typeface="Arial" panose="020B0604020202020204" pitchFamily="34" charset="0"/>
              <a:buChar char="•"/>
            </a:pPr>
            <a:r>
              <a:rPr lang="en-CA" sz="1600" b="0" i="0" dirty="0">
                <a:solidFill>
                  <a:srgbClr val="1F1F1F"/>
                </a:solidFill>
                <a:effectLst/>
                <a:latin typeface="Source Sans Pro" panose="020B0503030403020204" pitchFamily="34" charset="0"/>
              </a:rPr>
              <a:t>Under which conditions does the problem happen? </a:t>
            </a:r>
            <a:endParaRPr lang="en-CA" sz="1600" b="0" i="0" dirty="0">
              <a:solidFill>
                <a:srgbClr val="333333"/>
              </a:solidFill>
              <a:effectLst/>
              <a:latin typeface="OpenSans"/>
            </a:endParaRPr>
          </a:p>
          <a:p>
            <a:pPr marL="285750" indent="-285750" algn="l">
              <a:buFont typeface="Arial" panose="020B0604020202020204" pitchFamily="34" charset="0"/>
              <a:buChar char="•"/>
            </a:pPr>
            <a:r>
              <a:rPr lang="en-CA" sz="1600" b="0" i="0" dirty="0">
                <a:solidFill>
                  <a:srgbClr val="1F1F1F"/>
                </a:solidFill>
                <a:effectLst/>
                <a:latin typeface="Source Sans Pro" panose="020B0503030403020204" pitchFamily="34" charset="0"/>
              </a:rPr>
              <a:t>Is the problem reproducible? </a:t>
            </a:r>
            <a:endParaRPr lang="en-CA" sz="1600" b="0" i="0" dirty="0">
              <a:solidFill>
                <a:srgbClr val="333333"/>
              </a:solidFill>
              <a:effectLst/>
              <a:latin typeface="OpenSans"/>
            </a:endParaRPr>
          </a:p>
        </p:txBody>
      </p:sp>
      <p:sp>
        <p:nvSpPr>
          <p:cNvPr id="5" name="TextBox 4">
            <a:extLst>
              <a:ext uri="{FF2B5EF4-FFF2-40B4-BE49-F238E27FC236}">
                <a16:creationId xmlns:a16="http://schemas.microsoft.com/office/drawing/2014/main" id="{7DF44EA2-EC10-3138-A476-5DA8B4AE3C83}"/>
              </a:ext>
            </a:extLst>
          </p:cNvPr>
          <p:cNvSpPr txBox="1"/>
          <p:nvPr/>
        </p:nvSpPr>
        <p:spPr>
          <a:xfrm>
            <a:off x="234537" y="3622895"/>
            <a:ext cx="11747665" cy="2639312"/>
          </a:xfrm>
          <a:prstGeom prst="rect">
            <a:avLst/>
          </a:prstGeom>
          <a:noFill/>
        </p:spPr>
        <p:txBody>
          <a:bodyPr wrap="square">
            <a:spAutoFit/>
          </a:bodyPr>
          <a:lstStyle/>
          <a:p>
            <a:pPr algn="l">
              <a:lnSpc>
                <a:spcPct val="150000"/>
              </a:lnSpc>
            </a:pPr>
            <a:r>
              <a:rPr lang="en-CA" sz="1600" b="0" i="0" dirty="0">
                <a:solidFill>
                  <a:srgbClr val="1F1F1F"/>
                </a:solidFill>
                <a:effectLst/>
                <a:latin typeface="Source Sans Pro" panose="020B0503030403020204" pitchFamily="34" charset="0"/>
              </a:rPr>
              <a:t>The </a:t>
            </a:r>
            <a:r>
              <a:rPr lang="en-CA" sz="1600" b="0" i="0" u="sng" dirty="0">
                <a:solidFill>
                  <a:srgbClr val="1F1F1F"/>
                </a:solidFill>
                <a:effectLst/>
                <a:latin typeface="Source Sans Pro" panose="020B0503030403020204" pitchFamily="34" charset="0"/>
              </a:rPr>
              <a:t>most common problems </a:t>
            </a:r>
            <a:r>
              <a:rPr lang="en-CA" sz="1600" b="0" i="0" dirty="0">
                <a:solidFill>
                  <a:srgbClr val="1F1F1F"/>
                </a:solidFill>
                <a:effectLst/>
                <a:latin typeface="Source Sans Pro" panose="020B0503030403020204" pitchFamily="34" charset="0"/>
              </a:rPr>
              <a:t>encountered with databases are typically caused by one or more of the following: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1" i="0" dirty="0">
                <a:solidFill>
                  <a:srgbClr val="1F1F1F"/>
                </a:solidFill>
                <a:effectLst/>
                <a:latin typeface="Source Sans Pro" panose="020B0503030403020204" pitchFamily="34" charset="0"/>
              </a:rPr>
              <a:t>Poor Performance</a:t>
            </a:r>
            <a:r>
              <a:rPr lang="en-CA" sz="1600" b="1" dirty="0">
                <a:solidFill>
                  <a:srgbClr val="1F1F1F"/>
                </a:solidFill>
                <a:latin typeface="Source Sans Pro" panose="020B0503030403020204" pitchFamily="34" charset="0"/>
              </a:rPr>
              <a:t> </a:t>
            </a:r>
            <a:r>
              <a:rPr lang="en-CA" sz="1600" dirty="0">
                <a:solidFill>
                  <a:srgbClr val="1F1F1F"/>
                </a:solidFill>
                <a:latin typeface="Source Sans Pro" panose="020B0503030403020204" pitchFamily="34" charset="0"/>
              </a:rPr>
              <a:t>: </a:t>
            </a:r>
            <a:r>
              <a:rPr lang="en-CA" sz="1600" b="0" i="0" dirty="0">
                <a:solidFill>
                  <a:srgbClr val="1F1F1F"/>
                </a:solidFill>
                <a:effectLst/>
                <a:latin typeface="Source Sans Pro" panose="020B0503030403020204" pitchFamily="34" charset="0"/>
              </a:rPr>
              <a:t>It can result in slow response to user queries or applications accessing the database.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1" i="0" dirty="0">
                <a:solidFill>
                  <a:srgbClr val="1F1F1F"/>
                </a:solidFill>
                <a:effectLst/>
                <a:latin typeface="Source Sans Pro" panose="020B0503030403020204" pitchFamily="34" charset="0"/>
              </a:rPr>
              <a:t>Improper Configuration</a:t>
            </a:r>
            <a:r>
              <a:rPr lang="en-CA" sz="1600" b="1" dirty="0">
                <a:solidFill>
                  <a:srgbClr val="1F1F1F"/>
                </a:solidFill>
                <a:latin typeface="Source Sans Pro" panose="020B0503030403020204" pitchFamily="34" charset="0"/>
              </a:rPr>
              <a:t> </a:t>
            </a:r>
            <a:r>
              <a:rPr lang="en-CA" sz="1600" dirty="0">
                <a:solidFill>
                  <a:srgbClr val="1F1F1F"/>
                </a:solidFill>
                <a:latin typeface="Source Sans Pro" panose="020B0503030403020204" pitchFamily="34" charset="0"/>
              </a:rPr>
              <a:t>: </a:t>
            </a:r>
            <a:r>
              <a:rPr lang="en-CA" sz="1600" b="0" i="0" dirty="0">
                <a:solidFill>
                  <a:srgbClr val="1F1F1F"/>
                </a:solidFill>
                <a:effectLst/>
                <a:latin typeface="Source Sans Pro" panose="020B0503030403020204" pitchFamily="34" charset="0"/>
              </a:rPr>
              <a:t>Improperly configured clients, servers, or databases can cause a wide range of problems, including poor performance, crashes, errors, or even </a:t>
            </a:r>
            <a:r>
              <a:rPr lang="en-CA" sz="1600" b="1" i="0" dirty="0">
                <a:solidFill>
                  <a:srgbClr val="1F1F1F"/>
                </a:solidFill>
                <a:effectLst/>
                <a:latin typeface="Source Sans Pro" panose="020B0503030403020204" pitchFamily="34" charset="0"/>
              </a:rPr>
              <a:t>database corruption</a:t>
            </a:r>
            <a:r>
              <a:rPr lang="en-CA" sz="1600" b="0" i="0" dirty="0">
                <a:solidFill>
                  <a:srgbClr val="1F1F1F"/>
                </a:solidFill>
                <a:effectLst/>
                <a:latin typeface="Source Sans Pro" panose="020B0503030403020204" pitchFamily="34" charset="0"/>
              </a:rPr>
              <a:t>.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1" i="0" dirty="0">
                <a:solidFill>
                  <a:srgbClr val="1F1F1F"/>
                </a:solidFill>
                <a:effectLst/>
                <a:latin typeface="Source Sans Pro" panose="020B0503030403020204" pitchFamily="34" charset="0"/>
              </a:rPr>
              <a:t>Poor Connectivity</a:t>
            </a:r>
            <a:r>
              <a:rPr lang="en-CA" sz="1600" b="1" dirty="0">
                <a:solidFill>
                  <a:srgbClr val="1F1F1F"/>
                </a:solidFill>
                <a:latin typeface="Source Sans Pro" panose="020B0503030403020204" pitchFamily="34" charset="0"/>
              </a:rPr>
              <a:t> </a:t>
            </a:r>
            <a:r>
              <a:rPr lang="en-CA" sz="1600" dirty="0">
                <a:solidFill>
                  <a:srgbClr val="1F1F1F"/>
                </a:solidFill>
                <a:latin typeface="Source Sans Pro" panose="020B0503030403020204" pitchFamily="34" charset="0"/>
              </a:rPr>
              <a:t>: </a:t>
            </a:r>
            <a:r>
              <a:rPr lang="en-CA" sz="1600" b="0" i="0" dirty="0">
                <a:solidFill>
                  <a:srgbClr val="1F1F1F"/>
                </a:solidFill>
                <a:effectLst/>
                <a:latin typeface="Source Sans Pro" panose="020B0503030403020204" pitchFamily="34" charset="0"/>
              </a:rPr>
              <a:t>It can cause poor performance, time outs, or a variety of errors when interacting with the database. </a:t>
            </a:r>
            <a:endParaRPr lang="en-CA" sz="16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Poor performance is usually caused by high latency for disk reads and writes, slow processing time by the server, or a poor connection between the server and client.</a:t>
            </a:r>
            <a:endParaRPr lang="en-CA" sz="1600" b="0" i="0" dirty="0">
              <a:solidFill>
                <a:srgbClr val="333333"/>
              </a:solidFill>
              <a:effectLst/>
              <a:latin typeface="OpenSans"/>
            </a:endParaRPr>
          </a:p>
        </p:txBody>
      </p:sp>
      <p:pic>
        <p:nvPicPr>
          <p:cNvPr id="6" name="Picture 5">
            <a:extLst>
              <a:ext uri="{FF2B5EF4-FFF2-40B4-BE49-F238E27FC236}">
                <a16:creationId xmlns:a16="http://schemas.microsoft.com/office/drawing/2014/main" id="{00AE1A45-6BDA-8D55-74CE-9817812B55FF}"/>
              </a:ext>
            </a:extLst>
          </p:cNvPr>
          <p:cNvPicPr>
            <a:picLocks noChangeAspect="1"/>
          </p:cNvPicPr>
          <p:nvPr/>
        </p:nvPicPr>
        <p:blipFill>
          <a:blip r:embed="rId2"/>
          <a:stretch>
            <a:fillRect/>
          </a:stretch>
        </p:blipFill>
        <p:spPr>
          <a:xfrm>
            <a:off x="7614063" y="1802518"/>
            <a:ext cx="4343400" cy="1879600"/>
          </a:xfrm>
          <a:prstGeom prst="rect">
            <a:avLst/>
          </a:prstGeom>
        </p:spPr>
      </p:pic>
    </p:spTree>
    <p:extLst>
      <p:ext uri="{BB962C8B-B14F-4D97-AF65-F5344CB8AC3E}">
        <p14:creationId xmlns:p14="http://schemas.microsoft.com/office/powerpoint/2010/main" val="372988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F16BF1-2221-13FD-E57B-7FB842A736FC}"/>
              </a:ext>
            </a:extLst>
          </p:cNvPr>
          <p:cNvPicPr>
            <a:picLocks noChangeAspect="1"/>
          </p:cNvPicPr>
          <p:nvPr/>
        </p:nvPicPr>
        <p:blipFill>
          <a:blip r:embed="rId2"/>
          <a:stretch>
            <a:fillRect/>
          </a:stretch>
        </p:blipFill>
        <p:spPr>
          <a:xfrm>
            <a:off x="1794401" y="1128930"/>
            <a:ext cx="8603197" cy="4250591"/>
          </a:xfrm>
          <a:prstGeom prst="rect">
            <a:avLst/>
          </a:prstGeom>
        </p:spPr>
      </p:pic>
    </p:spTree>
    <p:extLst>
      <p:ext uri="{BB962C8B-B14F-4D97-AF65-F5344CB8AC3E}">
        <p14:creationId xmlns:p14="http://schemas.microsoft.com/office/powerpoint/2010/main" val="18413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7F7069-CA3A-63A2-3503-342E33FF7150}"/>
              </a:ext>
            </a:extLst>
          </p:cNvPr>
          <p:cNvSpPr txBox="1"/>
          <p:nvPr/>
        </p:nvSpPr>
        <p:spPr>
          <a:xfrm>
            <a:off x="4037610" y="1710047"/>
            <a:ext cx="3872407" cy="461665"/>
          </a:xfrm>
          <a:prstGeom prst="rect">
            <a:avLst/>
          </a:prstGeom>
          <a:noFill/>
        </p:spPr>
        <p:txBody>
          <a:bodyPr wrap="none" rtlCol="0">
            <a:spAutoFit/>
          </a:bodyPr>
          <a:lstStyle/>
          <a:p>
            <a:r>
              <a:rPr lang="en-US" sz="2400" b="1" dirty="0"/>
              <a:t>Automating Reports &amp; Alerts</a:t>
            </a:r>
          </a:p>
        </p:txBody>
      </p:sp>
      <p:pic>
        <p:nvPicPr>
          <p:cNvPr id="5" name="Picture 4">
            <a:extLst>
              <a:ext uri="{FF2B5EF4-FFF2-40B4-BE49-F238E27FC236}">
                <a16:creationId xmlns:a16="http://schemas.microsoft.com/office/drawing/2014/main" id="{16E03DEA-1966-EDE3-82C6-A1A2183F30AF}"/>
              </a:ext>
            </a:extLst>
          </p:cNvPr>
          <p:cNvPicPr>
            <a:picLocks noChangeAspect="1"/>
          </p:cNvPicPr>
          <p:nvPr/>
        </p:nvPicPr>
        <p:blipFill>
          <a:blip r:embed="rId2"/>
          <a:stretch>
            <a:fillRect/>
          </a:stretch>
        </p:blipFill>
        <p:spPr>
          <a:xfrm>
            <a:off x="2362200" y="2716480"/>
            <a:ext cx="7467600" cy="3657600"/>
          </a:xfrm>
          <a:prstGeom prst="rect">
            <a:avLst/>
          </a:prstGeom>
        </p:spPr>
      </p:pic>
    </p:spTree>
    <p:extLst>
      <p:ext uri="{BB962C8B-B14F-4D97-AF65-F5344CB8AC3E}">
        <p14:creationId xmlns:p14="http://schemas.microsoft.com/office/powerpoint/2010/main" val="2058828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730218-8A30-FE02-368A-48362CF9E5AD}"/>
              </a:ext>
            </a:extLst>
          </p:cNvPr>
          <p:cNvSpPr txBox="1"/>
          <p:nvPr/>
        </p:nvSpPr>
        <p:spPr>
          <a:xfrm>
            <a:off x="202870" y="3580779"/>
            <a:ext cx="11602192" cy="2859565"/>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Imagine you're a DBA working for a small company, and each week you need to give your bosses the status of the databases for which you are responsible.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How will you get that information, and what should you include? </a:t>
            </a:r>
          </a:p>
          <a:p>
            <a:pPr algn="l"/>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RDBMSs include reporting functionality that gives you insights into the </a:t>
            </a:r>
            <a:r>
              <a:rPr lang="en-CA" sz="1400" b="1" i="0" dirty="0">
                <a:solidFill>
                  <a:srgbClr val="1F1F1F"/>
                </a:solidFill>
                <a:effectLst/>
                <a:latin typeface="Source Sans Pro" panose="020B0503030403020204" pitchFamily="34" charset="0"/>
              </a:rPr>
              <a:t>health of your databases</a:t>
            </a:r>
            <a:r>
              <a:rPr lang="en-CA" sz="1400" b="0" i="0" dirty="0">
                <a:solidFill>
                  <a:srgbClr val="1F1F1F"/>
                </a:solidFill>
                <a:effectLst/>
                <a:latin typeface="Source Sans Pro" panose="020B0503030403020204" pitchFamily="34" charset="0"/>
              </a:rPr>
              <a:t>, like the </a:t>
            </a:r>
            <a:r>
              <a:rPr lang="en-CA" sz="1400" b="0" i="0" u="sng" dirty="0">
                <a:solidFill>
                  <a:srgbClr val="1F1F1F"/>
                </a:solidFill>
                <a:effectLst/>
                <a:latin typeface="Source Sans Pro" panose="020B0503030403020204" pitchFamily="34" charset="0"/>
              </a:rPr>
              <a:t>number of users connecting successfully or failing to connect, the amount of space used and the rate of increase, and the number of queries executed against the database. </a:t>
            </a:r>
            <a:endParaRPr lang="en-CA" sz="1400" u="sng"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can create and </a:t>
            </a:r>
            <a:r>
              <a:rPr lang="en-CA" sz="1400" b="1" i="0" dirty="0">
                <a:solidFill>
                  <a:srgbClr val="1F1F1F"/>
                </a:solidFill>
                <a:effectLst/>
                <a:latin typeface="Source Sans Pro" panose="020B0503030403020204" pitchFamily="34" charset="0"/>
              </a:rPr>
              <a:t>configure reports with specific metrics </a:t>
            </a:r>
            <a:r>
              <a:rPr lang="en-CA" sz="1400" b="0" i="0" dirty="0">
                <a:solidFill>
                  <a:srgbClr val="1F1F1F"/>
                </a:solidFill>
                <a:effectLst/>
                <a:latin typeface="Source Sans Pro" panose="020B0503030403020204" pitchFamily="34" charset="0"/>
              </a:rPr>
              <a:t>to give you the information you need.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Running reports on database health allows you to address issues before they become serious problems while allowing you to keep track of trends over time and help you to predict future needs and prepare for them.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can automate reports to run daily, weekly, or monthly, depending on your needs. </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BCC37EE3-D6B3-EBC3-A6B4-649200B2D4C8}"/>
              </a:ext>
            </a:extLst>
          </p:cNvPr>
          <p:cNvPicPr>
            <a:picLocks noChangeAspect="1"/>
          </p:cNvPicPr>
          <p:nvPr/>
        </p:nvPicPr>
        <p:blipFill>
          <a:blip r:embed="rId2"/>
          <a:stretch>
            <a:fillRect/>
          </a:stretch>
        </p:blipFill>
        <p:spPr>
          <a:xfrm>
            <a:off x="202870" y="137426"/>
            <a:ext cx="5770418" cy="3139795"/>
          </a:xfrm>
          <a:prstGeom prst="rect">
            <a:avLst/>
          </a:prstGeom>
        </p:spPr>
      </p:pic>
      <p:sp>
        <p:nvSpPr>
          <p:cNvPr id="6" name="TextBox 5">
            <a:extLst>
              <a:ext uri="{FF2B5EF4-FFF2-40B4-BE49-F238E27FC236}">
                <a16:creationId xmlns:a16="http://schemas.microsoft.com/office/drawing/2014/main" id="{2C235E0E-73B0-277F-7BCA-171818C4540E}"/>
              </a:ext>
            </a:extLst>
          </p:cNvPr>
          <p:cNvSpPr txBox="1"/>
          <p:nvPr/>
        </p:nvSpPr>
        <p:spPr>
          <a:xfrm>
            <a:off x="6003966" y="417656"/>
            <a:ext cx="6097978" cy="1754326"/>
          </a:xfrm>
          <a:prstGeom prst="rect">
            <a:avLst/>
          </a:prstGeom>
          <a:noFill/>
        </p:spPr>
        <p:txBody>
          <a:bodyPr wrap="square">
            <a:spAutoFit/>
          </a:bodyPr>
          <a:lstStyle/>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In larger companies, an entire department may manage automated reports, </a:t>
            </a: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while in smaller companies, a few DBAs, or in some cases only one DBA, might perform that task. </a:t>
            </a:r>
            <a:endParaRPr lang="en-CA" dirty="0">
              <a:solidFill>
                <a:srgbClr val="333333"/>
              </a:solidFill>
              <a:latin typeface="OpenSans"/>
            </a:endParaRPr>
          </a:p>
          <a:p>
            <a:pPr marL="285750" indent="-285750" algn="l">
              <a:buFont typeface="Arial" panose="020B0604020202020204" pitchFamily="34" charset="0"/>
              <a:buChar char="•"/>
            </a:pPr>
            <a:r>
              <a:rPr lang="en-CA" b="0" i="0" dirty="0">
                <a:solidFill>
                  <a:srgbClr val="1F1F1F"/>
                </a:solidFill>
                <a:effectLst/>
                <a:latin typeface="Source Sans Pro" panose="020B0503030403020204" pitchFamily="34" charset="0"/>
              </a:rPr>
              <a:t>Some companies use third-party reporting tools that provide extra options and features.</a:t>
            </a:r>
            <a:endParaRPr lang="en-CA" b="0" i="0" dirty="0">
              <a:solidFill>
                <a:srgbClr val="333333"/>
              </a:solidFill>
              <a:effectLst/>
              <a:latin typeface="OpenSans"/>
            </a:endParaRPr>
          </a:p>
        </p:txBody>
      </p:sp>
    </p:spTree>
    <p:extLst>
      <p:ext uri="{BB962C8B-B14F-4D97-AF65-F5344CB8AC3E}">
        <p14:creationId xmlns:p14="http://schemas.microsoft.com/office/powerpoint/2010/main" val="2378335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4EE7B-9A09-0097-8375-D1CA4C1CCBCB}"/>
              </a:ext>
            </a:extLst>
          </p:cNvPr>
          <p:cNvSpPr txBox="1"/>
          <p:nvPr/>
        </p:nvSpPr>
        <p:spPr>
          <a:xfrm>
            <a:off x="103908" y="320219"/>
            <a:ext cx="6712527" cy="226998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 You might choose to be notified when a user attempts to log in but fails.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A few events like this are part of daily life, as users forget or mistype their passwords, but a cluster of login failure notifications may indicate a malicious attempt to gain access to data. </a:t>
            </a:r>
            <a:endParaRPr lang="en-CA" sz="1600" dirty="0">
              <a:solidFill>
                <a:srgbClr val="333333"/>
              </a:solidFill>
              <a:latin typeface="OpenSans"/>
            </a:endParaRPr>
          </a:p>
          <a:p>
            <a:pPr marL="285750" indent="-285750" algn="l">
              <a:lnSpc>
                <a:spcPct val="150000"/>
              </a:lnSpc>
              <a:buFont typeface="Arial" panose="020B0604020202020204" pitchFamily="34" charset="0"/>
              <a:buChar char="•"/>
            </a:pPr>
            <a:r>
              <a:rPr lang="en-CA" sz="1600" b="0" i="0" dirty="0">
                <a:solidFill>
                  <a:srgbClr val="1F1F1F"/>
                </a:solidFill>
                <a:effectLst/>
                <a:latin typeface="Source Sans Pro" panose="020B0503030403020204" pitchFamily="34" charset="0"/>
              </a:rPr>
              <a:t>You can receive automated notifications through </a:t>
            </a:r>
            <a:r>
              <a:rPr lang="en-CA" sz="1600" b="1" i="0" dirty="0">
                <a:solidFill>
                  <a:srgbClr val="1F1F1F"/>
                </a:solidFill>
                <a:effectLst/>
                <a:latin typeface="Source Sans Pro" panose="020B0503030403020204" pitchFamily="34" charset="0"/>
              </a:rPr>
              <a:t>SMS messages, email, or via a dashboard</a:t>
            </a:r>
            <a:r>
              <a:rPr lang="en-CA" sz="1600" b="0" i="0" dirty="0">
                <a:solidFill>
                  <a:srgbClr val="1F1F1F"/>
                </a:solidFill>
                <a:effectLst/>
                <a:latin typeface="Source Sans Pro" panose="020B0503030403020204" pitchFamily="34" charset="0"/>
              </a:rPr>
              <a:t>. You need to configure your preferred option.</a:t>
            </a:r>
            <a:endParaRPr lang="en-CA" sz="1600" b="0" i="0" dirty="0">
              <a:solidFill>
                <a:srgbClr val="333333"/>
              </a:solidFill>
              <a:effectLst/>
              <a:latin typeface="OpenSans"/>
            </a:endParaRPr>
          </a:p>
        </p:txBody>
      </p:sp>
      <p:pic>
        <p:nvPicPr>
          <p:cNvPr id="4" name="Picture 3">
            <a:extLst>
              <a:ext uri="{FF2B5EF4-FFF2-40B4-BE49-F238E27FC236}">
                <a16:creationId xmlns:a16="http://schemas.microsoft.com/office/drawing/2014/main" id="{0387DDAB-9F93-8E50-B0B9-66B22B12C766}"/>
              </a:ext>
            </a:extLst>
          </p:cNvPr>
          <p:cNvPicPr>
            <a:picLocks noChangeAspect="1"/>
          </p:cNvPicPr>
          <p:nvPr/>
        </p:nvPicPr>
        <p:blipFill>
          <a:blip r:embed="rId2"/>
          <a:stretch>
            <a:fillRect/>
          </a:stretch>
        </p:blipFill>
        <p:spPr>
          <a:xfrm>
            <a:off x="6816435" y="166254"/>
            <a:ext cx="5271656" cy="2062102"/>
          </a:xfrm>
          <a:prstGeom prst="rect">
            <a:avLst/>
          </a:prstGeom>
        </p:spPr>
      </p:pic>
      <p:sp>
        <p:nvSpPr>
          <p:cNvPr id="6" name="TextBox 5">
            <a:extLst>
              <a:ext uri="{FF2B5EF4-FFF2-40B4-BE49-F238E27FC236}">
                <a16:creationId xmlns:a16="http://schemas.microsoft.com/office/drawing/2014/main" id="{6DF000E3-007C-0BA5-3823-DACD7CFC78F3}"/>
              </a:ext>
            </a:extLst>
          </p:cNvPr>
          <p:cNvSpPr txBox="1"/>
          <p:nvPr/>
        </p:nvSpPr>
        <p:spPr>
          <a:xfrm>
            <a:off x="103908" y="3242928"/>
            <a:ext cx="6712527" cy="2967287"/>
          </a:xfrm>
          <a:prstGeom prst="rect">
            <a:avLst/>
          </a:prstGeom>
          <a:noFill/>
        </p:spPr>
        <p:txBody>
          <a:bodyPr wrap="square">
            <a:spAutoFit/>
          </a:bodyPr>
          <a:lstStyle/>
          <a:p>
            <a:pPr algn="l">
              <a:lnSpc>
                <a:spcPct val="150000"/>
              </a:lnSpc>
            </a:pPr>
            <a:r>
              <a:rPr lang="en-CA" sz="1400" b="0" i="0" dirty="0">
                <a:solidFill>
                  <a:srgbClr val="1F1F1F"/>
                </a:solidFill>
                <a:effectLst/>
                <a:latin typeface="Source Sans Pro" panose="020B0503030403020204" pitchFamily="34" charset="0"/>
              </a:rPr>
              <a:t>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Alerts quickly make you aware o</a:t>
            </a:r>
            <a:r>
              <a:rPr lang="en-CA" sz="1400" b="1" i="0" dirty="0">
                <a:solidFill>
                  <a:srgbClr val="1F1F1F"/>
                </a:solidFill>
                <a:effectLst/>
                <a:latin typeface="Source Sans Pro" panose="020B0503030403020204" pitchFamily="34" charset="0"/>
              </a:rPr>
              <a:t>f issues that require your urgent attention. </a:t>
            </a:r>
            <a:endParaRPr lang="en-CA" sz="1400" b="1"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They are triggered by events like catastrophically low drive space or memory, scheduled jobs that have failed to complete, or error-level events in the error log. </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need to determine which alerts are appropriate for your environment and configure them to immediately reach the DBA on duty.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When configuring alerts and notifications, be careful not to set so many that you cannot respond to them all. </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You should evaluate which ones are vital and configure them accordingly.</a:t>
            </a:r>
            <a:endParaRPr lang="en-CA" sz="1400" b="0" i="0" dirty="0">
              <a:solidFill>
                <a:srgbClr val="333333"/>
              </a:solidFill>
              <a:effectLst/>
              <a:latin typeface="OpenSans"/>
            </a:endParaRPr>
          </a:p>
        </p:txBody>
      </p:sp>
      <p:pic>
        <p:nvPicPr>
          <p:cNvPr id="7" name="Picture 6">
            <a:extLst>
              <a:ext uri="{FF2B5EF4-FFF2-40B4-BE49-F238E27FC236}">
                <a16:creationId xmlns:a16="http://schemas.microsoft.com/office/drawing/2014/main" id="{FD71F88D-F0A8-B0D5-57FA-D0B0A3CCD900}"/>
              </a:ext>
            </a:extLst>
          </p:cNvPr>
          <p:cNvPicPr>
            <a:picLocks noChangeAspect="1"/>
          </p:cNvPicPr>
          <p:nvPr/>
        </p:nvPicPr>
        <p:blipFill>
          <a:blip r:embed="rId3"/>
          <a:stretch>
            <a:fillRect/>
          </a:stretch>
        </p:blipFill>
        <p:spPr>
          <a:xfrm>
            <a:off x="7083713" y="3429000"/>
            <a:ext cx="4737100" cy="2032000"/>
          </a:xfrm>
          <a:prstGeom prst="rect">
            <a:avLst/>
          </a:prstGeom>
        </p:spPr>
      </p:pic>
    </p:spTree>
    <p:extLst>
      <p:ext uri="{BB962C8B-B14F-4D97-AF65-F5344CB8AC3E}">
        <p14:creationId xmlns:p14="http://schemas.microsoft.com/office/powerpoint/2010/main" val="1293346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877042-58FD-39B2-BB16-3E0422A64425}"/>
              </a:ext>
            </a:extLst>
          </p:cNvPr>
          <p:cNvSpPr txBox="1"/>
          <p:nvPr/>
        </p:nvSpPr>
        <p:spPr>
          <a:xfrm>
            <a:off x="247402" y="3327531"/>
            <a:ext cx="11697195" cy="296728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Alerts use two or more thresholds to help communicate the severity of an event.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 warning threshold, when the system sends a warning message, and a critical threshold, when the system sends a critical alert message.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 best practice is to send out warning alerts when the threshold for the specified event reaches 85% and a critical alert when the threshold reaches 95%. You can customize these values to suit your environment.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to automate these features</a:t>
            </a:r>
            <a:r>
              <a:rPr lang="en-CA" sz="1400" dirty="0">
                <a:solidFill>
                  <a:srgbClr val="1F1F1F"/>
                </a:solidFill>
                <a:latin typeface="Source Sans Pro" panose="020B0503030403020204" pitchFamily="34" charset="0"/>
              </a:rPr>
              <a:t> : </a:t>
            </a:r>
            <a:r>
              <a:rPr lang="en-CA" sz="1400" b="0" i="0" dirty="0">
                <a:solidFill>
                  <a:srgbClr val="1F1F1F"/>
                </a:solidFill>
                <a:effectLst/>
                <a:latin typeface="Source Sans Pro" panose="020B0503030403020204" pitchFamily="34" charset="0"/>
              </a:rPr>
              <a:t>Most RDBMSs enable you to configure the content and frequency of reporting through a graphical interface.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Many provide sample reports and enable you to configure your own if necessary.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Notifications and alerts function similarly, and you can configure them through a graphical interface, a command-line tool, or a script.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process of automating reports, notifications, and alerts varies depending on which RDBMS you are using.</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01E79117-7AD0-4391-B1A4-6EE9CC7342DD}"/>
              </a:ext>
            </a:extLst>
          </p:cNvPr>
          <p:cNvPicPr>
            <a:picLocks noChangeAspect="1"/>
          </p:cNvPicPr>
          <p:nvPr/>
        </p:nvPicPr>
        <p:blipFill>
          <a:blip r:embed="rId2"/>
          <a:stretch>
            <a:fillRect/>
          </a:stretch>
        </p:blipFill>
        <p:spPr>
          <a:xfrm>
            <a:off x="0" y="0"/>
            <a:ext cx="4292600" cy="2159000"/>
          </a:xfrm>
          <a:prstGeom prst="rect">
            <a:avLst/>
          </a:prstGeom>
        </p:spPr>
      </p:pic>
      <p:pic>
        <p:nvPicPr>
          <p:cNvPr id="5" name="Picture 4">
            <a:extLst>
              <a:ext uri="{FF2B5EF4-FFF2-40B4-BE49-F238E27FC236}">
                <a16:creationId xmlns:a16="http://schemas.microsoft.com/office/drawing/2014/main" id="{A61E8A82-35E5-47A0-040F-6969B3523CE1}"/>
              </a:ext>
            </a:extLst>
          </p:cNvPr>
          <p:cNvPicPr>
            <a:picLocks noChangeAspect="1"/>
          </p:cNvPicPr>
          <p:nvPr/>
        </p:nvPicPr>
        <p:blipFill>
          <a:blip r:embed="rId3"/>
          <a:stretch>
            <a:fillRect/>
          </a:stretch>
        </p:blipFill>
        <p:spPr>
          <a:xfrm>
            <a:off x="4441866" y="76200"/>
            <a:ext cx="4495800" cy="2082800"/>
          </a:xfrm>
          <a:prstGeom prst="rect">
            <a:avLst/>
          </a:prstGeom>
        </p:spPr>
      </p:pic>
      <p:pic>
        <p:nvPicPr>
          <p:cNvPr id="6" name="Picture 5">
            <a:extLst>
              <a:ext uri="{FF2B5EF4-FFF2-40B4-BE49-F238E27FC236}">
                <a16:creationId xmlns:a16="http://schemas.microsoft.com/office/drawing/2014/main" id="{E8DEC5BF-28FC-D297-F455-45FEBD6D9F2C}"/>
              </a:ext>
            </a:extLst>
          </p:cNvPr>
          <p:cNvPicPr>
            <a:picLocks noChangeAspect="1"/>
          </p:cNvPicPr>
          <p:nvPr/>
        </p:nvPicPr>
        <p:blipFill>
          <a:blip r:embed="rId4"/>
          <a:stretch>
            <a:fillRect/>
          </a:stretch>
        </p:blipFill>
        <p:spPr>
          <a:xfrm>
            <a:off x="9588499" y="1981265"/>
            <a:ext cx="2356097" cy="1756097"/>
          </a:xfrm>
          <a:prstGeom prst="rect">
            <a:avLst/>
          </a:prstGeom>
        </p:spPr>
      </p:pic>
      <p:pic>
        <p:nvPicPr>
          <p:cNvPr id="7" name="Picture 6">
            <a:extLst>
              <a:ext uri="{FF2B5EF4-FFF2-40B4-BE49-F238E27FC236}">
                <a16:creationId xmlns:a16="http://schemas.microsoft.com/office/drawing/2014/main" id="{7F3C2D88-914C-EDA4-0FD6-2F0481E1F768}"/>
              </a:ext>
            </a:extLst>
          </p:cNvPr>
          <p:cNvPicPr>
            <a:picLocks noChangeAspect="1"/>
          </p:cNvPicPr>
          <p:nvPr/>
        </p:nvPicPr>
        <p:blipFill>
          <a:blip r:embed="rId5"/>
          <a:stretch>
            <a:fillRect/>
          </a:stretch>
        </p:blipFill>
        <p:spPr>
          <a:xfrm>
            <a:off x="9588500" y="419100"/>
            <a:ext cx="2603500" cy="1320800"/>
          </a:xfrm>
          <a:prstGeom prst="rect">
            <a:avLst/>
          </a:prstGeom>
        </p:spPr>
      </p:pic>
    </p:spTree>
    <p:extLst>
      <p:ext uri="{BB962C8B-B14F-4D97-AF65-F5344CB8AC3E}">
        <p14:creationId xmlns:p14="http://schemas.microsoft.com/office/powerpoint/2010/main" val="1196616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5862FA-EE6E-0D10-7E9A-E6FC5D7A9886}"/>
              </a:ext>
            </a:extLst>
          </p:cNvPr>
          <p:cNvPicPr>
            <a:picLocks noChangeAspect="1"/>
          </p:cNvPicPr>
          <p:nvPr/>
        </p:nvPicPr>
        <p:blipFill>
          <a:blip r:embed="rId2"/>
          <a:stretch>
            <a:fillRect/>
          </a:stretch>
        </p:blipFill>
        <p:spPr>
          <a:xfrm>
            <a:off x="2311400" y="1612900"/>
            <a:ext cx="7569200" cy="3632200"/>
          </a:xfrm>
          <a:prstGeom prst="rect">
            <a:avLst/>
          </a:prstGeom>
        </p:spPr>
      </p:pic>
    </p:spTree>
    <p:extLst>
      <p:ext uri="{BB962C8B-B14F-4D97-AF65-F5344CB8AC3E}">
        <p14:creationId xmlns:p14="http://schemas.microsoft.com/office/powerpoint/2010/main" val="2595294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529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89F700-F0DB-C30D-8808-7F58BB0655B8}"/>
              </a:ext>
            </a:extLst>
          </p:cNvPr>
          <p:cNvSpPr txBox="1"/>
          <p:nvPr/>
        </p:nvSpPr>
        <p:spPr>
          <a:xfrm>
            <a:off x="5486400" y="168694"/>
            <a:ext cx="6439394" cy="3754874"/>
          </a:xfrm>
          <a:prstGeom prst="rect">
            <a:avLst/>
          </a:prstGeom>
          <a:noFill/>
        </p:spPr>
        <p:txBody>
          <a:bodyPr wrap="square">
            <a:spAutoFit/>
          </a:bodyPr>
          <a:lstStyle/>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Any of these could be rooted in one or more of the following: </a:t>
            </a:r>
          </a:p>
          <a:p>
            <a:pPr algn="l"/>
            <a:r>
              <a:rPr lang="en-CA" sz="1400" dirty="0">
                <a:solidFill>
                  <a:srgbClr val="1F1F1F"/>
                </a:solidFill>
                <a:latin typeface="Source Sans Pro" panose="020B0503030403020204" pitchFamily="34" charset="0"/>
              </a:rPr>
              <a:t>	</a:t>
            </a:r>
            <a:r>
              <a:rPr lang="en-CA" sz="1400" b="1" i="0" dirty="0">
                <a:solidFill>
                  <a:srgbClr val="1F1F1F"/>
                </a:solidFill>
                <a:effectLst/>
                <a:latin typeface="Source Sans Pro" panose="020B0503030403020204" pitchFamily="34" charset="0"/>
              </a:rPr>
              <a:t>Inadequate server hardware or configuration. </a:t>
            </a:r>
            <a:endParaRPr lang="en-CA" sz="1400" b="1"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the server could be running out of disk space, memory, or processing power.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Increasing these resources on the database server is called </a:t>
            </a:r>
            <a:r>
              <a:rPr lang="en-CA" sz="1400" b="1" i="0" dirty="0">
                <a:solidFill>
                  <a:srgbClr val="1F1F1F"/>
                </a:solidFill>
                <a:effectLst/>
                <a:latin typeface="Source Sans Pro" panose="020B0503030403020204" pitchFamily="34" charset="0"/>
              </a:rPr>
              <a:t>vertical scaling</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Adding additional database partitions and shards, to improve performance is called </a:t>
            </a:r>
            <a:r>
              <a:rPr lang="en-CA" sz="1400" b="1" i="0" dirty="0">
                <a:solidFill>
                  <a:srgbClr val="1F1F1F"/>
                </a:solidFill>
                <a:effectLst/>
                <a:latin typeface="Source Sans Pro" panose="020B0503030403020204" pitchFamily="34" charset="0"/>
              </a:rPr>
              <a:t>horizontal scaling. </a:t>
            </a:r>
            <a:endParaRPr lang="en-CA" sz="1400" b="1" dirty="0">
              <a:solidFill>
                <a:srgbClr val="333333"/>
              </a:solidFill>
              <a:latin typeface="OpenSans"/>
            </a:endParaRPr>
          </a:p>
          <a:p>
            <a:pPr marL="285750" indent="-285750" algn="l">
              <a:buFont typeface="Arial" panose="020B0604020202020204" pitchFamily="34" charset="0"/>
              <a:buChar char="•"/>
            </a:pPr>
            <a:r>
              <a:rPr lang="en-CA" sz="1400" b="1" i="0" dirty="0">
                <a:solidFill>
                  <a:srgbClr val="1F1F1F"/>
                </a:solidFill>
                <a:effectLst/>
                <a:latin typeface="Source Sans Pro" panose="020B0503030403020204" pitchFamily="34" charset="0"/>
              </a:rPr>
              <a:t>Improper configuration</a:t>
            </a:r>
            <a:r>
              <a:rPr lang="en-CA" sz="1400" b="1" dirty="0">
                <a:solidFill>
                  <a:srgbClr val="1F1F1F"/>
                </a:solidFill>
                <a:latin typeface="Source Sans Pro" panose="020B0503030403020204" pitchFamily="34" charset="0"/>
              </a:rPr>
              <a:t> : </a:t>
            </a:r>
            <a:r>
              <a:rPr lang="en-CA" sz="1400" b="0" i="0" dirty="0">
                <a:solidFill>
                  <a:srgbClr val="1F1F1F"/>
                </a:solidFill>
                <a:effectLst/>
                <a:latin typeface="Source Sans Pro" panose="020B0503030403020204" pitchFamily="34" charset="0"/>
              </a:rPr>
              <a:t>A poorly configured database may be operational but still unable to meet demand. </a:t>
            </a:r>
            <a:endParaRPr lang="en-CA" sz="1400" dirty="0">
              <a:solidFill>
                <a:srgbClr val="333333"/>
              </a:solidFill>
              <a:latin typeface="OpenSans"/>
            </a:endParaRPr>
          </a:p>
          <a:p>
            <a:pPr marL="285750" indent="-285750" algn="l">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it may need to allow more connections, or it may need changes to its buffering and indexing settings to keep up with queries and return results quickly. </a:t>
            </a:r>
            <a:endParaRPr lang="en-CA" sz="1400" dirty="0">
              <a:solidFill>
                <a:srgbClr val="333333"/>
              </a:solidFill>
              <a:latin typeface="OpenSans"/>
            </a:endParaRPr>
          </a:p>
          <a:p>
            <a:pPr marL="285750" indent="-285750" algn="l">
              <a:buFont typeface="Arial" panose="020B0604020202020204" pitchFamily="34" charset="0"/>
              <a:buChar char="•"/>
            </a:pPr>
            <a:r>
              <a:rPr lang="en-CA" sz="1400" b="1" i="0" dirty="0">
                <a:solidFill>
                  <a:srgbClr val="1F1F1F"/>
                </a:solidFill>
                <a:effectLst/>
                <a:latin typeface="Source Sans Pro" panose="020B0503030403020204" pitchFamily="34" charset="0"/>
              </a:rPr>
              <a:t>Connectivity : </a:t>
            </a:r>
            <a:r>
              <a:rPr lang="en-CA" sz="1400" b="0" i="0" dirty="0">
                <a:solidFill>
                  <a:srgbClr val="1F1F1F"/>
                </a:solidFill>
                <a:effectLst/>
                <a:latin typeface="Source Sans Pro" panose="020B0503030403020204" pitchFamily="34" charset="0"/>
              </a:rPr>
              <a:t>A slow or poor network connection, or limited bandwidth between the client and database can cause high latency and processing times. </a:t>
            </a:r>
          </a:p>
          <a:p>
            <a:pPr marL="285750" indent="-285750" algn="l">
              <a:buFont typeface="Arial" panose="020B0604020202020204" pitchFamily="34" charset="0"/>
              <a:buChar char="•"/>
            </a:pPr>
            <a:r>
              <a:rPr lang="en-CA" sz="1400" b="1" i="0" dirty="0">
                <a:solidFill>
                  <a:srgbClr val="1F1F1F"/>
                </a:solidFill>
                <a:effectLst/>
                <a:latin typeface="Source Sans Pro" panose="020B0503030403020204" pitchFamily="34" charset="0"/>
              </a:rPr>
              <a:t>Queries and Application Logic</a:t>
            </a:r>
            <a:r>
              <a:rPr lang="en-CA" sz="1400" b="1" dirty="0">
                <a:solidFill>
                  <a:srgbClr val="1F1F1F"/>
                </a:solidFill>
                <a:latin typeface="Source Sans Pro" panose="020B0503030403020204" pitchFamily="34" charset="0"/>
              </a:rPr>
              <a:t> : </a:t>
            </a:r>
            <a:r>
              <a:rPr lang="en-CA" sz="1400" b="0" i="0" dirty="0">
                <a:solidFill>
                  <a:srgbClr val="1F1F1F"/>
                </a:solidFill>
                <a:effectLst/>
                <a:latin typeface="Source Sans Pro" panose="020B0503030403020204" pitchFamily="34" charset="0"/>
              </a:rPr>
              <a:t>A poorly written database query or improper application logic (such as unnecessary </a:t>
            </a:r>
            <a:r>
              <a:rPr lang="en-CA" sz="1400" b="1" i="0" dirty="0">
                <a:solidFill>
                  <a:srgbClr val="1F1F1F"/>
                </a:solidFill>
                <a:effectLst/>
                <a:latin typeface="Source Sans Pro" panose="020B0503030403020204" pitchFamily="34" charset="0"/>
              </a:rPr>
              <a:t>locking of database objects</a:t>
            </a:r>
            <a:r>
              <a:rPr lang="en-CA" sz="1400" b="0" i="0" dirty="0">
                <a:solidFill>
                  <a:srgbClr val="1F1F1F"/>
                </a:solidFill>
                <a:effectLst/>
                <a:latin typeface="Source Sans Pro" panose="020B0503030403020204" pitchFamily="34" charset="0"/>
              </a:rPr>
              <a:t>) can also result in performance issues.</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0FF89BFC-BE83-92E9-2750-D4F49E854E5E}"/>
              </a:ext>
            </a:extLst>
          </p:cNvPr>
          <p:cNvPicPr>
            <a:picLocks noChangeAspect="1"/>
          </p:cNvPicPr>
          <p:nvPr/>
        </p:nvPicPr>
        <p:blipFill>
          <a:blip r:embed="rId2"/>
          <a:stretch>
            <a:fillRect/>
          </a:stretch>
        </p:blipFill>
        <p:spPr>
          <a:xfrm>
            <a:off x="0" y="168694"/>
            <a:ext cx="5181600" cy="2159000"/>
          </a:xfrm>
          <a:prstGeom prst="rect">
            <a:avLst/>
          </a:prstGeom>
        </p:spPr>
      </p:pic>
      <p:sp>
        <p:nvSpPr>
          <p:cNvPr id="6" name="TextBox 5">
            <a:extLst>
              <a:ext uri="{FF2B5EF4-FFF2-40B4-BE49-F238E27FC236}">
                <a16:creationId xmlns:a16="http://schemas.microsoft.com/office/drawing/2014/main" id="{FD89C2B9-16CC-C0B2-D5AB-9C486E8C0F96}"/>
              </a:ext>
            </a:extLst>
          </p:cNvPr>
          <p:cNvSpPr txBox="1"/>
          <p:nvPr/>
        </p:nvSpPr>
        <p:spPr>
          <a:xfrm>
            <a:off x="103910" y="3923568"/>
            <a:ext cx="6831280" cy="296728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An improperly or sub-optimally configured client, server, or database can cause any number of problems that can manifest in many ways.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A user with an incorrectly configured client or incorrect driver might be unable to connect to the database.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 poorly or incorrectly configured server can </a:t>
            </a:r>
            <a:r>
              <a:rPr lang="en-CA" sz="1400" b="1" i="0" dirty="0">
                <a:solidFill>
                  <a:srgbClr val="1F1F1F"/>
                </a:solidFill>
                <a:effectLst/>
                <a:latin typeface="Source Sans Pro" panose="020B0503030403020204" pitchFamily="34" charset="0"/>
              </a:rPr>
              <a:t>reduce performance</a:t>
            </a:r>
            <a:r>
              <a:rPr lang="en-CA" sz="1400" b="0" i="0" dirty="0">
                <a:solidFill>
                  <a:srgbClr val="1F1F1F"/>
                </a:solidFill>
                <a:effectLst/>
                <a:latin typeface="Source Sans Pro" panose="020B0503030403020204" pitchFamily="34" charset="0"/>
              </a:rPr>
              <a:t>, </a:t>
            </a:r>
            <a:r>
              <a:rPr lang="en-CA" sz="1400" b="1" i="0" dirty="0">
                <a:solidFill>
                  <a:srgbClr val="1F1F1F"/>
                </a:solidFill>
                <a:effectLst/>
                <a:latin typeface="Source Sans Pro" panose="020B0503030403020204" pitchFamily="34" charset="0"/>
              </a:rPr>
              <a:t>cause time outs </a:t>
            </a:r>
            <a:r>
              <a:rPr lang="en-CA" sz="1400" b="0" i="0" dirty="0">
                <a:solidFill>
                  <a:srgbClr val="1F1F1F"/>
                </a:solidFill>
                <a:effectLst/>
                <a:latin typeface="Source Sans Pro" panose="020B0503030403020204" pitchFamily="34" charset="0"/>
              </a:rPr>
              <a:t>or </a:t>
            </a:r>
            <a:r>
              <a:rPr lang="en-CA" sz="1400" dirty="0">
                <a:solidFill>
                  <a:srgbClr val="333333"/>
                </a:solidFill>
                <a:latin typeface="OpenSans"/>
              </a:rPr>
              <a:t> </a:t>
            </a:r>
            <a:r>
              <a:rPr lang="en-CA" sz="1400" b="1" i="0" dirty="0">
                <a:solidFill>
                  <a:srgbClr val="1F1F1F"/>
                </a:solidFill>
                <a:effectLst/>
                <a:latin typeface="Source Sans Pro" panose="020B0503030403020204" pitchFamily="34" charset="0"/>
              </a:rPr>
              <a:t>any number of possible errors. </a:t>
            </a:r>
            <a:endParaRPr lang="en-CA" sz="1400" b="1" dirty="0">
              <a:solidFill>
                <a:srgbClr val="1F1F1F"/>
              </a:solidFill>
              <a:latin typeface="Source Sans Pro" panose="020B0503030403020204" pitchFamily="34" charset="0"/>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The database may need to be configured to allow more connections or other settings, like caching or indexing, and may need to be adjusted to correct problems or improve overall performance. </a:t>
            </a:r>
            <a:endParaRPr lang="en-CA" sz="1400" b="0" i="0" dirty="0">
              <a:solidFill>
                <a:srgbClr val="333333"/>
              </a:solidFill>
              <a:effectLst/>
              <a:latin typeface="OpenSans"/>
            </a:endParaRPr>
          </a:p>
        </p:txBody>
      </p:sp>
      <p:pic>
        <p:nvPicPr>
          <p:cNvPr id="7" name="Picture 6">
            <a:extLst>
              <a:ext uri="{FF2B5EF4-FFF2-40B4-BE49-F238E27FC236}">
                <a16:creationId xmlns:a16="http://schemas.microsoft.com/office/drawing/2014/main" id="{D9D887DE-C0E9-4952-D699-6BC73645DB32}"/>
              </a:ext>
            </a:extLst>
          </p:cNvPr>
          <p:cNvPicPr>
            <a:picLocks noChangeAspect="1"/>
          </p:cNvPicPr>
          <p:nvPr/>
        </p:nvPicPr>
        <p:blipFill>
          <a:blip r:embed="rId3"/>
          <a:stretch>
            <a:fillRect/>
          </a:stretch>
        </p:blipFill>
        <p:spPr>
          <a:xfrm>
            <a:off x="7004792" y="4290281"/>
            <a:ext cx="4851400" cy="2095500"/>
          </a:xfrm>
          <a:prstGeom prst="rect">
            <a:avLst/>
          </a:prstGeom>
        </p:spPr>
      </p:pic>
    </p:spTree>
    <p:extLst>
      <p:ext uri="{BB962C8B-B14F-4D97-AF65-F5344CB8AC3E}">
        <p14:creationId xmlns:p14="http://schemas.microsoft.com/office/powerpoint/2010/main" val="3996677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92BC-9ECE-B708-ECAF-D0A805A45BCC}"/>
              </a:ext>
            </a:extLst>
          </p:cNvPr>
          <p:cNvSpPr txBox="1"/>
          <p:nvPr/>
        </p:nvSpPr>
        <p:spPr>
          <a:xfrm>
            <a:off x="0" y="267287"/>
            <a:ext cx="11994078" cy="264412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1" i="0" dirty="0">
                <a:solidFill>
                  <a:srgbClr val="1F1F1F"/>
                </a:solidFill>
                <a:effectLst/>
                <a:latin typeface="Source Sans Pro" panose="020B0503030403020204" pitchFamily="34" charset="0"/>
              </a:rPr>
              <a:t>Common issues with client configuration </a:t>
            </a:r>
            <a:r>
              <a:rPr lang="en-CA" sz="1400" b="0" i="0" dirty="0">
                <a:solidFill>
                  <a:srgbClr val="1F1F1F"/>
                </a:solidFill>
                <a:effectLst/>
                <a:latin typeface="Source Sans Pro" panose="020B0503030403020204" pitchFamily="34" charset="0"/>
              </a:rPr>
              <a:t>can be caused by incorrect login credentials, an incorrect host name or IP address, or even a corrupt or outdated connection driver.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To fix these problems, check the client’s driver configuration and verify the following: </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The </a:t>
            </a:r>
            <a:r>
              <a:rPr lang="en-CA" sz="1400" b="1" i="0" dirty="0">
                <a:solidFill>
                  <a:srgbClr val="1F1F1F"/>
                </a:solidFill>
                <a:effectLst/>
                <a:latin typeface="Source Sans Pro" panose="020B0503030403020204" pitchFamily="34" charset="0"/>
              </a:rPr>
              <a:t>username and password </a:t>
            </a:r>
            <a:r>
              <a:rPr lang="en-CA" sz="1400" b="0" i="0" dirty="0">
                <a:solidFill>
                  <a:srgbClr val="1F1F1F"/>
                </a:solidFill>
                <a:effectLst/>
                <a:latin typeface="Source Sans Pro" panose="020B0503030403020204" pitchFamily="34" charset="0"/>
              </a:rPr>
              <a:t>specified in the connection settings are correct. </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Be sure to verify that the </a:t>
            </a:r>
            <a:r>
              <a:rPr lang="en-CA" sz="1400" b="1" i="0" dirty="0">
                <a:solidFill>
                  <a:srgbClr val="1F1F1F"/>
                </a:solidFill>
                <a:effectLst/>
                <a:latin typeface="Source Sans Pro" panose="020B0503030403020204" pitchFamily="34" charset="0"/>
              </a:rPr>
              <a:t>client is also configured to use the correct type </a:t>
            </a:r>
            <a:r>
              <a:rPr lang="en-CA" sz="1400" b="0" i="0" dirty="0">
                <a:solidFill>
                  <a:srgbClr val="1F1F1F"/>
                </a:solidFill>
                <a:effectLst/>
                <a:latin typeface="Source Sans Pro" panose="020B0503030403020204" pitchFamily="34" charset="0"/>
              </a:rPr>
              <a:t>of </a:t>
            </a:r>
            <a:r>
              <a:rPr lang="en-CA" sz="1400" b="0" i="0" dirty="0">
                <a:solidFill>
                  <a:schemeClr val="accent2"/>
                </a:solidFill>
                <a:effectLst/>
                <a:latin typeface="Source Sans Pro" panose="020B0503030403020204" pitchFamily="34" charset="0"/>
              </a:rPr>
              <a:t>authentication, </a:t>
            </a:r>
          </a:p>
          <a:p>
            <a:pPr algn="l">
              <a:lnSpc>
                <a:spcPct val="150000"/>
              </a:lnSpc>
            </a:pPr>
            <a:r>
              <a:rPr lang="en-CA" sz="1400" dirty="0">
                <a:solidFill>
                  <a:schemeClr val="accent2"/>
                </a:solidFill>
                <a:latin typeface="Source Sans Pro" panose="020B0503030403020204" pitchFamily="34" charset="0"/>
              </a:rPr>
              <a:t>	</a:t>
            </a:r>
            <a:r>
              <a:rPr lang="en-CA" sz="1400" b="0" i="0" dirty="0">
                <a:solidFill>
                  <a:srgbClr val="1F1F1F"/>
                </a:solidFill>
                <a:effectLst/>
                <a:latin typeface="Source Sans Pro" panose="020B0503030403020204" pitchFamily="34" charset="0"/>
              </a:rPr>
              <a:t>such as Windows or SQL authentication, for example. </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The </a:t>
            </a:r>
            <a:r>
              <a:rPr lang="en-CA" sz="1400" b="1" i="0" dirty="0">
                <a:solidFill>
                  <a:srgbClr val="1F1F1F"/>
                </a:solidFill>
                <a:effectLst/>
                <a:latin typeface="Source Sans Pro" panose="020B0503030403020204" pitchFamily="34" charset="0"/>
              </a:rPr>
              <a:t>connection configuration </a:t>
            </a:r>
            <a:r>
              <a:rPr lang="en-CA" sz="1400" b="0" i="0" dirty="0">
                <a:solidFill>
                  <a:srgbClr val="1F1F1F"/>
                </a:solidFill>
                <a:effectLst/>
                <a:latin typeface="Source Sans Pro" panose="020B0503030403020204" pitchFamily="34" charset="0"/>
              </a:rPr>
              <a:t>settings, such as IP address, host name, and server name, are correct. </a:t>
            </a:r>
            <a:endParaRPr lang="en-CA" sz="1400" b="0" i="0" dirty="0">
              <a:solidFill>
                <a:srgbClr val="333333"/>
              </a:solidFill>
              <a:effectLst/>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The </a:t>
            </a:r>
            <a:r>
              <a:rPr lang="en-CA" sz="1400" b="1" i="0" dirty="0">
                <a:solidFill>
                  <a:srgbClr val="1F1F1F"/>
                </a:solidFill>
                <a:effectLst/>
                <a:latin typeface="Source Sans Pro" panose="020B0503030403020204" pitchFamily="34" charset="0"/>
              </a:rPr>
              <a:t>driver version </a:t>
            </a:r>
            <a:r>
              <a:rPr lang="en-CA" sz="1400" b="0" i="0" dirty="0">
                <a:solidFill>
                  <a:srgbClr val="1F1F1F"/>
                </a:solidFill>
                <a:effectLst/>
                <a:latin typeface="Source Sans Pro" panose="020B0503030403020204" pitchFamily="34" charset="0"/>
              </a:rPr>
              <a:t>for the database application is up to date and correct.</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A26A5DD1-486F-B055-983B-BDB436CC29CC}"/>
              </a:ext>
            </a:extLst>
          </p:cNvPr>
          <p:cNvPicPr>
            <a:picLocks noChangeAspect="1"/>
          </p:cNvPicPr>
          <p:nvPr/>
        </p:nvPicPr>
        <p:blipFill>
          <a:blip r:embed="rId2"/>
          <a:stretch>
            <a:fillRect/>
          </a:stretch>
        </p:blipFill>
        <p:spPr>
          <a:xfrm>
            <a:off x="7647709" y="647298"/>
            <a:ext cx="4346369" cy="1486916"/>
          </a:xfrm>
          <a:prstGeom prst="rect">
            <a:avLst/>
          </a:prstGeom>
        </p:spPr>
      </p:pic>
      <p:sp>
        <p:nvSpPr>
          <p:cNvPr id="6" name="TextBox 5">
            <a:extLst>
              <a:ext uri="{FF2B5EF4-FFF2-40B4-BE49-F238E27FC236}">
                <a16:creationId xmlns:a16="http://schemas.microsoft.com/office/drawing/2014/main" id="{0E380849-B0E7-676C-9BC4-1CB1AEF2EA85}"/>
              </a:ext>
            </a:extLst>
          </p:cNvPr>
          <p:cNvSpPr txBox="1"/>
          <p:nvPr/>
        </p:nvSpPr>
        <p:spPr>
          <a:xfrm>
            <a:off x="4092616" y="2921217"/>
            <a:ext cx="7799451" cy="361361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Server configuration also significantly impacts performance and operation.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Some examples of things you might change or configure to improve performance or correct a problem include: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1" i="0" dirty="0">
                <a:solidFill>
                  <a:srgbClr val="1F1F1F"/>
                </a:solidFill>
                <a:effectLst/>
                <a:latin typeface="Source Sans Pro" panose="020B0503030403020204" pitchFamily="34" charset="0"/>
              </a:rPr>
              <a:t>Add more physical RAM </a:t>
            </a:r>
            <a:r>
              <a:rPr lang="en-CA" sz="1400" b="0" i="0" dirty="0">
                <a:solidFill>
                  <a:srgbClr val="1F1F1F"/>
                </a:solidFill>
                <a:effectLst/>
                <a:latin typeface="Source Sans Pro" panose="020B0503030403020204" pitchFamily="34" charset="0"/>
              </a:rPr>
              <a:t>or increase the memory assigned to the server.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1" i="0" dirty="0">
                <a:solidFill>
                  <a:srgbClr val="1F1F1F"/>
                </a:solidFill>
                <a:effectLst/>
                <a:latin typeface="Source Sans Pro" panose="020B0503030403020204" pitchFamily="34" charset="0"/>
              </a:rPr>
              <a:t>Add more physical disk space </a:t>
            </a:r>
            <a:r>
              <a:rPr lang="en-CA" sz="1400" b="0" i="0" dirty="0">
                <a:solidFill>
                  <a:srgbClr val="1F1F1F"/>
                </a:solidFill>
                <a:effectLst/>
                <a:latin typeface="Source Sans Pro" panose="020B0503030403020204" pitchFamily="34" charset="0"/>
              </a:rPr>
              <a:t>or assign </a:t>
            </a:r>
            <a:r>
              <a:rPr lang="en-CA" sz="1400" b="1" i="0" dirty="0">
                <a:solidFill>
                  <a:srgbClr val="1F1F1F"/>
                </a:solidFill>
                <a:effectLst/>
                <a:latin typeface="Source Sans Pro" panose="020B0503030403020204" pitchFamily="34" charset="0"/>
              </a:rPr>
              <a:t>additional disk space to the ser</a:t>
            </a:r>
            <a:r>
              <a:rPr lang="en-CA" sz="1400" b="0" i="0" dirty="0">
                <a:solidFill>
                  <a:srgbClr val="1F1F1F"/>
                </a:solidFill>
                <a:effectLst/>
                <a:latin typeface="Source Sans Pro" panose="020B0503030403020204" pitchFamily="34" charset="0"/>
              </a:rPr>
              <a:t>ver.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Consider </a:t>
            </a:r>
            <a:r>
              <a:rPr lang="en-CA" sz="1400" b="1" i="0" dirty="0">
                <a:solidFill>
                  <a:srgbClr val="1F1F1F"/>
                </a:solidFill>
                <a:effectLst/>
                <a:latin typeface="Source Sans Pro" panose="020B0503030403020204" pitchFamily="34" charset="0"/>
              </a:rPr>
              <a:t>upgrading the CPU </a:t>
            </a:r>
            <a:r>
              <a:rPr lang="en-CA" sz="1400" b="0" i="0" dirty="0">
                <a:solidFill>
                  <a:srgbClr val="1F1F1F"/>
                </a:solidFill>
                <a:effectLst/>
                <a:latin typeface="Source Sans Pro" panose="020B0503030403020204" pitchFamily="34" charset="0"/>
              </a:rPr>
              <a:t>or assigning more processing power to the server.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Consider </a:t>
            </a:r>
            <a:r>
              <a:rPr lang="en-CA" sz="1400" b="1" i="0" dirty="0">
                <a:solidFill>
                  <a:srgbClr val="1F1F1F"/>
                </a:solidFill>
                <a:effectLst/>
                <a:latin typeface="Source Sans Pro" panose="020B0503030403020204" pitchFamily="34" charset="0"/>
              </a:rPr>
              <a:t>defragmenting the hard disk</a:t>
            </a:r>
            <a:r>
              <a:rPr lang="en-CA" sz="1400" b="0" i="0" dirty="0">
                <a:solidFill>
                  <a:srgbClr val="1F1F1F"/>
                </a:solidFill>
                <a:effectLst/>
                <a:latin typeface="Source Sans Pro" panose="020B0503030403020204" pitchFamily="34" charset="0"/>
              </a:rPr>
              <a:t>. Fragmented data degrades overall performance.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Sometimes configuring the storage system appropriately can alleviate performance issues, </a:t>
            </a: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placing frequently accessed tables on a faster disk.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Bugs in operating systems or in RDBMS software can result in errors and server crashes, so ensure you regularly apply software patches and security updates to guard against this. </a:t>
            </a:r>
            <a:endParaRPr lang="en-CA" sz="1400" b="0" i="0" dirty="0">
              <a:solidFill>
                <a:srgbClr val="333333"/>
              </a:solidFill>
              <a:effectLst/>
              <a:latin typeface="OpenSans"/>
            </a:endParaRPr>
          </a:p>
        </p:txBody>
      </p:sp>
      <p:pic>
        <p:nvPicPr>
          <p:cNvPr id="7" name="Picture 6">
            <a:extLst>
              <a:ext uri="{FF2B5EF4-FFF2-40B4-BE49-F238E27FC236}">
                <a16:creationId xmlns:a16="http://schemas.microsoft.com/office/drawing/2014/main" id="{E0DE0EAC-3991-B17E-01EA-BAD784E3F772}"/>
              </a:ext>
            </a:extLst>
          </p:cNvPr>
          <p:cNvPicPr>
            <a:picLocks noChangeAspect="1"/>
          </p:cNvPicPr>
          <p:nvPr/>
        </p:nvPicPr>
        <p:blipFill>
          <a:blip r:embed="rId3"/>
          <a:stretch>
            <a:fillRect/>
          </a:stretch>
        </p:blipFill>
        <p:spPr>
          <a:xfrm>
            <a:off x="142916" y="3429000"/>
            <a:ext cx="3949700" cy="1612900"/>
          </a:xfrm>
          <a:prstGeom prst="rect">
            <a:avLst/>
          </a:prstGeom>
        </p:spPr>
      </p:pic>
    </p:spTree>
    <p:extLst>
      <p:ext uri="{BB962C8B-B14F-4D97-AF65-F5344CB8AC3E}">
        <p14:creationId xmlns:p14="http://schemas.microsoft.com/office/powerpoint/2010/main" val="3634038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C8442E-3A5B-E945-4DE7-121B16DE75ED}"/>
              </a:ext>
            </a:extLst>
          </p:cNvPr>
          <p:cNvSpPr txBox="1"/>
          <p:nvPr/>
        </p:nvSpPr>
        <p:spPr>
          <a:xfrm>
            <a:off x="259278" y="124645"/>
            <a:ext cx="11673444" cy="2644122"/>
          </a:xfrm>
          <a:prstGeom prst="rect">
            <a:avLst/>
          </a:prstGeom>
          <a:noFill/>
        </p:spPr>
        <p:txBody>
          <a:bodyPr wrap="square">
            <a:spAutoFit/>
          </a:bodyPr>
          <a:lstStyle/>
          <a:p>
            <a:pPr algn="l">
              <a:lnSpc>
                <a:spcPct val="150000"/>
              </a:lnSpc>
            </a:pPr>
            <a:r>
              <a:rPr lang="en-CA" sz="1400" b="1" i="0" dirty="0">
                <a:solidFill>
                  <a:schemeClr val="accent2"/>
                </a:solidFill>
                <a:effectLst/>
                <a:latin typeface="Source Sans Pro" panose="020B0503030403020204" pitchFamily="34" charset="0"/>
              </a:rPr>
              <a:t>Database Configuration Issues</a:t>
            </a:r>
          </a:p>
          <a:p>
            <a:pPr algn="l">
              <a:lnSpc>
                <a:spcPct val="150000"/>
              </a:lnSpc>
            </a:pPr>
            <a:r>
              <a:rPr lang="en-CA" sz="1400" b="0" i="0" dirty="0">
                <a:solidFill>
                  <a:srgbClr val="1F1F1F"/>
                </a:solidFill>
                <a:effectLst/>
                <a:latin typeface="Source Sans Pro" panose="020B0503030403020204" pitchFamily="34" charset="0"/>
              </a:rPr>
              <a:t>The </a:t>
            </a:r>
            <a:r>
              <a:rPr lang="en-CA" sz="1400" b="1" i="0" dirty="0">
                <a:solidFill>
                  <a:srgbClr val="1F1F1F"/>
                </a:solidFill>
                <a:effectLst/>
                <a:latin typeface="Source Sans Pro" panose="020B0503030403020204" pitchFamily="34" charset="0"/>
              </a:rPr>
              <a:t>configuration </a:t>
            </a:r>
            <a:r>
              <a:rPr lang="en-CA" sz="1400" b="0" i="0" dirty="0">
                <a:solidFill>
                  <a:srgbClr val="1F1F1F"/>
                </a:solidFill>
                <a:effectLst/>
                <a:latin typeface="Source Sans Pro" panose="020B0503030403020204" pitchFamily="34" charset="0"/>
              </a:rPr>
              <a:t>of the database is something you need to </a:t>
            </a:r>
            <a:r>
              <a:rPr lang="en-CA" sz="1400" b="1" i="0" dirty="0">
                <a:solidFill>
                  <a:srgbClr val="1F1F1F"/>
                </a:solidFill>
                <a:effectLst/>
                <a:latin typeface="Source Sans Pro" panose="020B0503030403020204" pitchFamily="34" charset="0"/>
              </a:rPr>
              <a:t>monitor</a:t>
            </a:r>
            <a:r>
              <a:rPr lang="en-CA" sz="1400" b="0" i="0" dirty="0">
                <a:solidFill>
                  <a:srgbClr val="1F1F1F"/>
                </a:solidFill>
                <a:effectLst/>
                <a:latin typeface="Source Sans Pro" panose="020B0503030403020204" pitchFamily="34" charset="0"/>
              </a:rPr>
              <a:t> and continually evaluate to ensure it meets demand. </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Some examples of configuration settings you might need to change or correct are: </a:t>
            </a:r>
            <a:endParaRPr lang="en-CA" sz="1400"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Increase t</a:t>
            </a:r>
            <a:r>
              <a:rPr lang="en-CA" sz="1400" b="0" i="0" dirty="0">
                <a:solidFill>
                  <a:srgbClr val="1F1F1F"/>
                </a:solidFill>
                <a:effectLst/>
                <a:latin typeface="Source Sans Pro" panose="020B0503030403020204" pitchFamily="34" charset="0"/>
              </a:rPr>
              <a:t>he number of </a:t>
            </a:r>
            <a:r>
              <a:rPr lang="en-CA" sz="1400" b="1" i="0" dirty="0">
                <a:solidFill>
                  <a:srgbClr val="1F1F1F"/>
                </a:solidFill>
                <a:effectLst/>
                <a:latin typeface="Source Sans Pro" panose="020B0503030403020204" pitchFamily="34" charset="0"/>
              </a:rPr>
              <a:t>allowed connections to the database </a:t>
            </a:r>
            <a:r>
              <a:rPr lang="en-CA" sz="1400" b="0" i="0" dirty="0">
                <a:solidFill>
                  <a:srgbClr val="1F1F1F"/>
                </a:solidFill>
                <a:effectLst/>
                <a:latin typeface="Source Sans Pro" panose="020B0503030403020204" pitchFamily="34" charset="0"/>
              </a:rPr>
              <a:t>to meet increasing demand. </a:t>
            </a:r>
            <a:endParaRPr lang="en-CA" sz="1400"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Change database buffering </a:t>
            </a:r>
            <a:r>
              <a:rPr lang="en-CA" sz="1400" b="0" i="0" dirty="0">
                <a:solidFill>
                  <a:srgbClr val="1F1F1F"/>
                </a:solidFill>
                <a:effectLst/>
                <a:latin typeface="Source Sans Pro" panose="020B0503030403020204" pitchFamily="34" charset="0"/>
              </a:rPr>
              <a:t>to improve performance. </a:t>
            </a:r>
            <a:endParaRPr lang="en-CA" sz="1400"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Change database indexing </a:t>
            </a:r>
            <a:r>
              <a:rPr lang="en-CA" sz="1400" b="0" i="0" dirty="0">
                <a:solidFill>
                  <a:srgbClr val="1F1F1F"/>
                </a:solidFill>
                <a:effectLst/>
                <a:latin typeface="Source Sans Pro" panose="020B0503030403020204" pitchFamily="34" charset="0"/>
              </a:rPr>
              <a:t>to improve performance. </a:t>
            </a:r>
            <a:endParaRPr lang="en-CA" sz="1400" dirty="0">
              <a:solidFill>
                <a:srgbClr val="333333"/>
              </a:solidFill>
              <a:latin typeface="OpenSans"/>
            </a:endParaRPr>
          </a:p>
          <a:p>
            <a:pPr marL="342900" indent="-342900" algn="l">
              <a:lnSpc>
                <a:spcPct val="150000"/>
              </a:lnSpc>
              <a:buFont typeface="+mj-lt"/>
              <a:buAutoNum type="arabicPeriod"/>
            </a:pPr>
            <a:r>
              <a:rPr lang="en-CA" sz="1400" b="1" i="0" dirty="0">
                <a:solidFill>
                  <a:srgbClr val="1F1F1F"/>
                </a:solidFill>
                <a:effectLst/>
                <a:latin typeface="Source Sans Pro" panose="020B0503030403020204" pitchFamily="34" charset="0"/>
              </a:rPr>
              <a:t>Poor connectivity </a:t>
            </a:r>
            <a:r>
              <a:rPr lang="en-CA" sz="1400" b="0" i="0" dirty="0">
                <a:solidFill>
                  <a:srgbClr val="1F1F1F"/>
                </a:solidFill>
                <a:effectLst/>
                <a:latin typeface="Source Sans Pro" panose="020B0503030403020204" pitchFamily="34" charset="0"/>
              </a:rPr>
              <a:t>between the client and the database server can cause a wide range of problems, including poor performance, error messages, or loss of function</a:t>
            </a:r>
            <a:endParaRPr lang="en-CA" sz="1400" b="0" i="0" dirty="0">
              <a:solidFill>
                <a:srgbClr val="333333"/>
              </a:solidFill>
              <a:effectLst/>
              <a:latin typeface="OpenSans"/>
            </a:endParaRPr>
          </a:p>
        </p:txBody>
      </p:sp>
      <p:sp>
        <p:nvSpPr>
          <p:cNvPr id="5" name="TextBox 4">
            <a:extLst>
              <a:ext uri="{FF2B5EF4-FFF2-40B4-BE49-F238E27FC236}">
                <a16:creationId xmlns:a16="http://schemas.microsoft.com/office/drawing/2014/main" id="{1858E697-38D8-F2EE-49E6-7CEC1FF3C4FA}"/>
              </a:ext>
            </a:extLst>
          </p:cNvPr>
          <p:cNvSpPr txBox="1"/>
          <p:nvPr/>
        </p:nvSpPr>
        <p:spPr>
          <a:xfrm>
            <a:off x="259278" y="2768767"/>
            <a:ext cx="11449792" cy="1997791"/>
          </a:xfrm>
          <a:prstGeom prst="rect">
            <a:avLst/>
          </a:prstGeom>
          <a:noFill/>
        </p:spPr>
        <p:txBody>
          <a:bodyPr wrap="square">
            <a:spAutoFit/>
          </a:bodyPr>
          <a:lstStyle/>
          <a:p>
            <a:pPr algn="l">
              <a:lnSpc>
                <a:spcPct val="150000"/>
              </a:lnSpc>
            </a:pPr>
            <a:r>
              <a:rPr lang="en-CA" sz="1400" b="1" i="0" dirty="0">
                <a:solidFill>
                  <a:schemeClr val="accent2"/>
                </a:solidFill>
                <a:effectLst/>
                <a:latin typeface="Source Sans Pro" panose="020B0503030403020204" pitchFamily="34" charset="0"/>
              </a:rPr>
              <a:t>Examples of connectivity Problems</a:t>
            </a:r>
          </a:p>
          <a:p>
            <a:pPr algn="l">
              <a:lnSpc>
                <a:spcPct val="150000"/>
              </a:lnSpc>
            </a:pPr>
            <a:r>
              <a:rPr lang="en-CA" sz="1400" b="0" i="0" dirty="0">
                <a:solidFill>
                  <a:srgbClr val="1F1F1F"/>
                </a:solidFill>
                <a:effectLst/>
                <a:latin typeface="Source Sans Pro" panose="020B0503030403020204" pitchFamily="34" charset="0"/>
              </a:rPr>
              <a:t>Some of the </a:t>
            </a:r>
            <a:r>
              <a:rPr lang="en-CA" sz="1400" b="1" i="0" dirty="0">
                <a:solidFill>
                  <a:srgbClr val="1F1F1F"/>
                </a:solidFill>
                <a:effectLst/>
                <a:latin typeface="Source Sans Pro" panose="020B0503030403020204" pitchFamily="34" charset="0"/>
              </a:rPr>
              <a:t>most common connectivity problems </a:t>
            </a:r>
            <a:r>
              <a:rPr lang="en-CA" sz="1400" b="0" i="0" dirty="0">
                <a:solidFill>
                  <a:srgbClr val="1F1F1F"/>
                </a:solidFill>
                <a:effectLst/>
                <a:latin typeface="Source Sans Pro" panose="020B0503030403020204" pitchFamily="34" charset="0"/>
              </a:rPr>
              <a:t>are typically caused by one of the following: </a:t>
            </a:r>
            <a:endParaRPr lang="en-CA" sz="1400" b="0" i="0" dirty="0">
              <a:solidFill>
                <a:srgbClr val="333333"/>
              </a:solidFill>
              <a:effectLst/>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The </a:t>
            </a:r>
            <a:r>
              <a:rPr lang="en-CA" sz="1400" b="0" i="0" u="sng" dirty="0">
                <a:solidFill>
                  <a:srgbClr val="1F1F1F"/>
                </a:solidFill>
                <a:effectLst/>
                <a:latin typeface="Source Sans Pro" panose="020B0503030403020204" pitchFamily="34" charset="0"/>
              </a:rPr>
              <a:t>database server cannot be reached </a:t>
            </a:r>
            <a:r>
              <a:rPr lang="en-CA" sz="1400" b="0" i="0" dirty="0">
                <a:solidFill>
                  <a:srgbClr val="1F1F1F"/>
                </a:solidFill>
                <a:effectLst/>
                <a:latin typeface="Source Sans Pro" panose="020B0503030403020204" pitchFamily="34" charset="0"/>
              </a:rPr>
              <a:t>or is not running properly. </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The database </a:t>
            </a:r>
            <a:r>
              <a:rPr lang="en-CA" sz="1400" b="0" i="0" u="sng" dirty="0">
                <a:solidFill>
                  <a:srgbClr val="1F1F1F"/>
                </a:solidFill>
                <a:effectLst/>
                <a:latin typeface="Source Sans Pro" panose="020B0503030403020204" pitchFamily="34" charset="0"/>
              </a:rPr>
              <a:t>instance on the server is not running properly</a:t>
            </a:r>
            <a:r>
              <a:rPr lang="en-CA" sz="1400" b="0" i="0" dirty="0">
                <a:solidFill>
                  <a:srgbClr val="1F1F1F"/>
                </a:solidFill>
                <a:effectLst/>
                <a:latin typeface="Source Sans Pro" panose="020B0503030403020204" pitchFamily="34" charset="0"/>
              </a:rPr>
              <a:t>. </a:t>
            </a:r>
            <a:endParaRPr lang="en-CA" sz="1400" dirty="0">
              <a:solidFill>
                <a:srgbClr val="333333"/>
              </a:solidFill>
              <a:latin typeface="OpenSans"/>
            </a:endParaRPr>
          </a:p>
          <a:p>
            <a:pPr marL="342900" indent="-342900" algn="l">
              <a:lnSpc>
                <a:spcPct val="150000"/>
              </a:lnSpc>
              <a:buFont typeface="+mj-lt"/>
              <a:buAutoNum type="arabicPeriod"/>
            </a:pPr>
            <a:r>
              <a:rPr lang="en-CA" sz="1400" b="0" i="0" u="sng" dirty="0">
                <a:solidFill>
                  <a:srgbClr val="1F1F1F"/>
                </a:solidFill>
                <a:effectLst/>
                <a:latin typeface="Source Sans Pro" panose="020B0503030403020204" pitchFamily="34" charset="0"/>
              </a:rPr>
              <a:t>The client login credentials are incorrect</a:t>
            </a:r>
            <a:r>
              <a:rPr lang="en-CA" sz="1400" b="0" i="0" dirty="0">
                <a:solidFill>
                  <a:srgbClr val="1F1F1F"/>
                </a:solidFill>
                <a:effectLst/>
                <a:latin typeface="Source Sans Pro" panose="020B0503030403020204" pitchFamily="34" charset="0"/>
              </a:rPr>
              <a:t>, or missing security settings such as for SSL connections. </a:t>
            </a:r>
            <a:endParaRPr lang="en-CA" sz="1400" dirty="0">
              <a:solidFill>
                <a:srgbClr val="333333"/>
              </a:solidFill>
              <a:latin typeface="OpenSans"/>
            </a:endParaRPr>
          </a:p>
          <a:p>
            <a:pPr marL="342900" indent="-342900" algn="l">
              <a:lnSpc>
                <a:spcPct val="150000"/>
              </a:lnSpc>
              <a:buFont typeface="+mj-lt"/>
              <a:buAutoNum type="arabicPeriod"/>
            </a:pPr>
            <a:r>
              <a:rPr lang="en-CA" sz="1400" b="0" i="0" dirty="0">
                <a:solidFill>
                  <a:srgbClr val="1F1F1F"/>
                </a:solidFill>
                <a:effectLst/>
                <a:latin typeface="Source Sans Pro" panose="020B0503030403020204" pitchFamily="34" charset="0"/>
              </a:rPr>
              <a:t>The client </a:t>
            </a:r>
            <a:r>
              <a:rPr lang="en-CA" sz="1400" b="0" i="0" u="sng" dirty="0">
                <a:solidFill>
                  <a:srgbClr val="1F1F1F"/>
                </a:solidFill>
                <a:effectLst/>
                <a:latin typeface="Source Sans Pro" panose="020B0503030403020204" pitchFamily="34" charset="0"/>
              </a:rPr>
              <a:t>configuration is incorrect</a:t>
            </a:r>
            <a:r>
              <a:rPr lang="en-CA" sz="1400" b="0" i="0" dirty="0">
                <a:solidFill>
                  <a:srgbClr val="1F1F1F"/>
                </a:solidFill>
                <a:effectLst/>
                <a:latin typeface="Source Sans Pro" panose="020B0503030403020204" pitchFamily="34" charset="0"/>
              </a:rPr>
              <a:t>.</a:t>
            </a:r>
            <a:endParaRPr lang="en-CA" sz="1400" b="0" i="0" dirty="0">
              <a:solidFill>
                <a:srgbClr val="333333"/>
              </a:solidFill>
              <a:effectLst/>
              <a:latin typeface="OpenSans"/>
            </a:endParaRPr>
          </a:p>
        </p:txBody>
      </p:sp>
    </p:spTree>
    <p:extLst>
      <p:ext uri="{BB962C8B-B14F-4D97-AF65-F5344CB8AC3E}">
        <p14:creationId xmlns:p14="http://schemas.microsoft.com/office/powerpoint/2010/main" val="638948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577D5F-7580-1251-FB3B-87DB55ABF2C0}"/>
              </a:ext>
            </a:extLst>
          </p:cNvPr>
          <p:cNvSpPr txBox="1"/>
          <p:nvPr/>
        </p:nvSpPr>
        <p:spPr>
          <a:xfrm>
            <a:off x="336467" y="2521235"/>
            <a:ext cx="11519065" cy="3290453"/>
          </a:xfrm>
          <a:prstGeom prst="rect">
            <a:avLst/>
          </a:prstGeom>
          <a:noFill/>
        </p:spPr>
        <p:txBody>
          <a:bodyPr wrap="square">
            <a:spAutoFit/>
          </a:bodyPr>
          <a:lstStyle/>
          <a:p>
            <a:pPr algn="l">
              <a:lnSpc>
                <a:spcPct val="150000"/>
              </a:lnSpc>
            </a:pPr>
            <a:r>
              <a:rPr lang="en-CA" sz="1400" b="1" i="0" dirty="0">
                <a:solidFill>
                  <a:srgbClr val="1F1F1F"/>
                </a:solidFill>
                <a:effectLst/>
                <a:latin typeface="Source Sans Pro" panose="020B0503030403020204" pitchFamily="34" charset="0"/>
              </a:rPr>
              <a:t>1.    Verify that the database server</a:t>
            </a:r>
            <a:r>
              <a:rPr lang="en-CA" sz="1400" b="0" i="0" dirty="0">
                <a:solidFill>
                  <a:srgbClr val="1F1F1F"/>
                </a:solidFill>
                <a:effectLst/>
                <a:latin typeface="Source Sans Pro" panose="020B0503030403020204" pitchFamily="34" charset="0"/>
              </a:rPr>
              <a:t> is running properly. The exact procedure depends on your configuration and environment.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For example, you may need to physically check an on-premises server. Or you may need to verify that a virtual machine in a cloud service is running. </a:t>
            </a:r>
            <a:endParaRPr lang="en-CA" sz="1400" dirty="0">
              <a:solidFill>
                <a:srgbClr val="333333"/>
              </a:solidFill>
              <a:latin typeface="OpenSans"/>
            </a:endParaRPr>
          </a:p>
          <a:p>
            <a:pPr marL="342900" indent="-342900" algn="l">
              <a:lnSpc>
                <a:spcPct val="150000"/>
              </a:lnSpc>
              <a:buAutoNum type="arabicPeriod" startAt="2"/>
            </a:pPr>
            <a:r>
              <a:rPr lang="en-CA" sz="1400" b="1" i="0" dirty="0">
                <a:solidFill>
                  <a:srgbClr val="1F1F1F"/>
                </a:solidFill>
                <a:effectLst/>
                <a:latin typeface="Source Sans Pro" panose="020B0503030403020204" pitchFamily="34" charset="0"/>
              </a:rPr>
              <a:t>verify that the database instance </a:t>
            </a:r>
            <a:r>
              <a:rPr lang="en-CA" sz="1400" b="0" i="0" dirty="0">
                <a:solidFill>
                  <a:srgbClr val="1F1F1F"/>
                </a:solidFill>
                <a:effectLst/>
                <a:latin typeface="Source Sans Pro" panose="020B0503030403020204" pitchFamily="34" charset="0"/>
              </a:rPr>
              <a:t>on the server is running. This process varies depending on operating system and database. </a:t>
            </a:r>
            <a:endParaRPr lang="en-CA" sz="1400" dirty="0">
              <a:solidFill>
                <a:srgbClr val="333333"/>
              </a:solidFill>
              <a:latin typeface="OpenSans"/>
            </a:endParaRPr>
          </a:p>
          <a:p>
            <a:pPr algn="l">
              <a:lnSpc>
                <a:spcPct val="150000"/>
              </a:lnSpc>
            </a:pPr>
            <a:r>
              <a:rPr lang="en-CA" sz="1400" b="0" i="0" dirty="0">
                <a:solidFill>
                  <a:srgbClr val="1F1F1F"/>
                </a:solidFill>
                <a:effectLst/>
                <a:latin typeface="Source Sans Pro" panose="020B0503030403020204" pitchFamily="34" charset="0"/>
              </a:rPr>
              <a:t>For example, on a Windows-based system you could use the Task Manager to verify that the instance is running. </a:t>
            </a:r>
            <a:endParaRPr lang="en-CA" sz="1400" b="0" i="0" dirty="0">
              <a:solidFill>
                <a:srgbClr val="333333"/>
              </a:solidFill>
              <a:effectLst/>
              <a:latin typeface="OpenSans"/>
            </a:endParaRPr>
          </a:p>
          <a:p>
            <a:pPr algn="l">
              <a:lnSpc>
                <a:spcPct val="150000"/>
              </a:lnSpc>
            </a:pPr>
            <a:r>
              <a:rPr lang="en-CA" sz="1400" b="0" i="0" dirty="0">
                <a:solidFill>
                  <a:srgbClr val="1F1F1F"/>
                </a:solidFill>
                <a:effectLst/>
                <a:latin typeface="Source Sans Pro" panose="020B0503030403020204" pitchFamily="34" charset="0"/>
              </a:rPr>
              <a:t>	On a Db2 configuration, you could run db2cmd.exe and then issue commands in the command line. </a:t>
            </a:r>
            <a:endParaRPr lang="en-CA" sz="1400" b="0" i="0" dirty="0">
              <a:solidFill>
                <a:srgbClr val="333333"/>
              </a:solidFill>
              <a:effectLst/>
              <a:latin typeface="OpenSans"/>
            </a:endParaRPr>
          </a:p>
          <a:p>
            <a:pPr algn="l">
              <a:lnSpc>
                <a:spcPct val="150000"/>
              </a:lnSpc>
            </a:pPr>
            <a:r>
              <a:rPr lang="en-CA" sz="1400" b="1" i="0" dirty="0">
                <a:solidFill>
                  <a:srgbClr val="1F1F1F"/>
                </a:solidFill>
                <a:effectLst/>
                <a:latin typeface="Source Sans Pro" panose="020B0503030403020204" pitchFamily="34" charset="0"/>
              </a:rPr>
              <a:t>3.</a:t>
            </a:r>
            <a:r>
              <a:rPr lang="en-CA" sz="1400" b="0" i="0" dirty="0">
                <a:solidFill>
                  <a:srgbClr val="1F1F1F"/>
                </a:solidFill>
                <a:effectLst/>
                <a:latin typeface="Source Sans Pro" panose="020B0503030403020204" pitchFamily="34" charset="0"/>
              </a:rPr>
              <a:t>     Verify that the database can be reached from the client.</a:t>
            </a:r>
            <a:r>
              <a:rPr lang="en-CA" sz="1400" b="1" i="0" dirty="0">
                <a:solidFill>
                  <a:srgbClr val="1F1F1F"/>
                </a:solidFill>
                <a:effectLst/>
                <a:latin typeface="Source Sans Pro" panose="020B0503030403020204" pitchFamily="34" charset="0"/>
              </a:rPr>
              <a:t> [ verify client-database connection</a:t>
            </a:r>
            <a:r>
              <a:rPr lang="en-CA" sz="1400" b="0" i="0" dirty="0">
                <a:solidFill>
                  <a:srgbClr val="1F1F1F"/>
                </a:solidFill>
                <a:effectLst/>
                <a:latin typeface="Source Sans Pro" panose="020B0503030403020204" pitchFamily="34" charset="0"/>
              </a:rPr>
              <a:t>]</a:t>
            </a:r>
            <a:endParaRPr lang="en-CA" sz="1400" b="0" i="0" dirty="0">
              <a:solidFill>
                <a:srgbClr val="333333"/>
              </a:solidFill>
              <a:effectLst/>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A common method is to use the </a:t>
            </a:r>
            <a:r>
              <a:rPr lang="en-CA" sz="1400" b="1" i="0" dirty="0">
                <a:solidFill>
                  <a:srgbClr val="1F1F1F"/>
                </a:solidFill>
                <a:effectLst/>
                <a:latin typeface="Source Sans Pro" panose="020B0503030403020204" pitchFamily="34" charset="0"/>
              </a:rPr>
              <a:t>PING command </a:t>
            </a:r>
            <a:r>
              <a:rPr lang="en-CA" sz="1400" b="0" i="0" dirty="0">
                <a:solidFill>
                  <a:srgbClr val="1F1F1F"/>
                </a:solidFill>
                <a:effectLst/>
                <a:latin typeface="Source Sans Pro" panose="020B0503030403020204" pitchFamily="34" charset="0"/>
              </a:rPr>
              <a:t>from the client to communicate with the server’s IP address or host name. </a:t>
            </a:r>
            <a:endParaRPr lang="en-CA" sz="1400" dirty="0">
              <a:solidFill>
                <a:srgbClr val="333333"/>
              </a:solidFill>
              <a:latin typeface="OpenSans"/>
            </a:endParaRPr>
          </a:p>
          <a:p>
            <a:pPr marL="342900" indent="-342900" algn="l">
              <a:lnSpc>
                <a:spcPct val="150000"/>
              </a:lnSpc>
              <a:buAutoNum type="arabicPeriod" startAt="4"/>
            </a:pPr>
            <a:r>
              <a:rPr lang="en-CA" sz="1400" b="1" i="0" dirty="0">
                <a:solidFill>
                  <a:srgbClr val="1F1F1F"/>
                </a:solidFill>
                <a:effectLst/>
                <a:latin typeface="Source Sans Pro" panose="020B0503030403020204" pitchFamily="34" charset="0"/>
              </a:rPr>
              <a:t>verify that the client connection </a:t>
            </a:r>
            <a:r>
              <a:rPr lang="en-CA" sz="1400" b="0" i="0" dirty="0">
                <a:solidFill>
                  <a:srgbClr val="1F1F1F"/>
                </a:solidFill>
                <a:effectLst/>
                <a:latin typeface="Source Sans Pro" panose="020B0503030403020204" pitchFamily="34" charset="0"/>
              </a:rPr>
              <a:t>driver is configured correctly.</a:t>
            </a:r>
          </a:p>
          <a:p>
            <a:pPr algn="l">
              <a:lnSpc>
                <a:spcPct val="150000"/>
              </a:lnSpc>
            </a:pPr>
            <a:r>
              <a:rPr lang="en-CA" sz="1400" b="0" i="0" dirty="0">
                <a:solidFill>
                  <a:srgbClr val="1F1F1F"/>
                </a:solidFill>
                <a:effectLst/>
                <a:latin typeface="Source Sans Pro" panose="020B0503030403020204" pitchFamily="34" charset="0"/>
              </a:rPr>
              <a:t> For example, make sure the user name and password for the connection are correct, and that other settings like IP address or host name, or security and encryption protocols are also correct.</a:t>
            </a:r>
            <a:endParaRPr lang="en-CA" sz="1400" b="0" i="0" dirty="0">
              <a:solidFill>
                <a:srgbClr val="333333"/>
              </a:solidFill>
              <a:effectLst/>
              <a:latin typeface="OpenSans"/>
            </a:endParaRPr>
          </a:p>
        </p:txBody>
      </p:sp>
      <p:pic>
        <p:nvPicPr>
          <p:cNvPr id="5" name="Picture 4">
            <a:extLst>
              <a:ext uri="{FF2B5EF4-FFF2-40B4-BE49-F238E27FC236}">
                <a16:creationId xmlns:a16="http://schemas.microsoft.com/office/drawing/2014/main" id="{B619A83C-0206-3AEF-681E-483CC086EDC7}"/>
              </a:ext>
            </a:extLst>
          </p:cNvPr>
          <p:cNvPicPr>
            <a:picLocks noChangeAspect="1"/>
          </p:cNvPicPr>
          <p:nvPr/>
        </p:nvPicPr>
        <p:blipFill>
          <a:blip r:embed="rId2"/>
          <a:stretch>
            <a:fillRect/>
          </a:stretch>
        </p:blipFill>
        <p:spPr>
          <a:xfrm>
            <a:off x="3388426" y="243481"/>
            <a:ext cx="4826000" cy="2159000"/>
          </a:xfrm>
          <a:prstGeom prst="rect">
            <a:avLst/>
          </a:prstGeom>
        </p:spPr>
      </p:pic>
    </p:spTree>
    <p:extLst>
      <p:ext uri="{BB962C8B-B14F-4D97-AF65-F5344CB8AC3E}">
        <p14:creationId xmlns:p14="http://schemas.microsoft.com/office/powerpoint/2010/main" val="397673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5B37DB-2752-1FA6-AFDD-91D6AA14BD9C}"/>
              </a:ext>
            </a:extLst>
          </p:cNvPr>
          <p:cNvSpPr txBox="1"/>
          <p:nvPr/>
        </p:nvSpPr>
        <p:spPr>
          <a:xfrm>
            <a:off x="-1" y="93023"/>
            <a:ext cx="7920843" cy="232095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Performance monitoring, reports, and server and database logs help identify performance bottlenecks and determine the best way to correct them.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Performance monitoring helps identify potential network, server, and database issues before they occur and helps determine where improvements can be made.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Dashboards can monitor databases in real time and provide an early warning system for problems before they affect users, in addition to tracking historical performance and other metrics. </a:t>
            </a:r>
            <a:endParaRPr lang="en-CA" sz="1400" dirty="0">
              <a:solidFill>
                <a:srgbClr val="333333"/>
              </a:solidFill>
              <a:latin typeface="OpenSans"/>
            </a:endParaRPr>
          </a:p>
          <a:p>
            <a:pPr marL="285750" indent="-285750" algn="l">
              <a:lnSpc>
                <a:spcPct val="150000"/>
              </a:lnSpc>
              <a:buFont typeface="Arial" panose="020B0604020202020204" pitchFamily="34" charset="0"/>
              <a:buChar char="•"/>
            </a:pPr>
            <a:r>
              <a:rPr lang="en-CA" sz="1400" b="0" i="0" dirty="0">
                <a:solidFill>
                  <a:srgbClr val="1F1F1F"/>
                </a:solidFill>
                <a:effectLst/>
                <a:latin typeface="Source Sans Pro" panose="020B0503030403020204" pitchFamily="34" charset="0"/>
              </a:rPr>
              <a:t>Server and database logs help identify a problem and when it occurred. </a:t>
            </a:r>
            <a:endParaRPr lang="en-CA" sz="1400" b="0" i="0" dirty="0">
              <a:solidFill>
                <a:srgbClr val="333333"/>
              </a:solidFill>
              <a:effectLst/>
              <a:latin typeface="OpenSans"/>
            </a:endParaRPr>
          </a:p>
        </p:txBody>
      </p:sp>
      <p:pic>
        <p:nvPicPr>
          <p:cNvPr id="4" name="Picture 3">
            <a:extLst>
              <a:ext uri="{FF2B5EF4-FFF2-40B4-BE49-F238E27FC236}">
                <a16:creationId xmlns:a16="http://schemas.microsoft.com/office/drawing/2014/main" id="{03A25B97-6901-3679-017B-258F0757389A}"/>
              </a:ext>
            </a:extLst>
          </p:cNvPr>
          <p:cNvPicPr>
            <a:picLocks noChangeAspect="1"/>
          </p:cNvPicPr>
          <p:nvPr/>
        </p:nvPicPr>
        <p:blipFill>
          <a:blip r:embed="rId2"/>
          <a:stretch>
            <a:fillRect/>
          </a:stretch>
        </p:blipFill>
        <p:spPr>
          <a:xfrm>
            <a:off x="7920842" y="93023"/>
            <a:ext cx="3968254" cy="2273300"/>
          </a:xfrm>
          <a:prstGeom prst="rect">
            <a:avLst/>
          </a:prstGeom>
        </p:spPr>
      </p:pic>
      <p:pic>
        <p:nvPicPr>
          <p:cNvPr id="5" name="Picture 4">
            <a:extLst>
              <a:ext uri="{FF2B5EF4-FFF2-40B4-BE49-F238E27FC236}">
                <a16:creationId xmlns:a16="http://schemas.microsoft.com/office/drawing/2014/main" id="{D478F1D3-528F-16FB-B01B-E68AC68CB956}"/>
              </a:ext>
            </a:extLst>
          </p:cNvPr>
          <p:cNvPicPr>
            <a:picLocks noChangeAspect="1"/>
          </p:cNvPicPr>
          <p:nvPr/>
        </p:nvPicPr>
        <p:blipFill>
          <a:blip r:embed="rId3"/>
          <a:stretch>
            <a:fillRect/>
          </a:stretch>
        </p:blipFill>
        <p:spPr>
          <a:xfrm>
            <a:off x="2328553" y="2747360"/>
            <a:ext cx="7772400" cy="4017617"/>
          </a:xfrm>
          <a:prstGeom prst="rect">
            <a:avLst/>
          </a:prstGeom>
        </p:spPr>
      </p:pic>
    </p:spTree>
    <p:extLst>
      <p:ext uri="{BB962C8B-B14F-4D97-AF65-F5344CB8AC3E}">
        <p14:creationId xmlns:p14="http://schemas.microsoft.com/office/powerpoint/2010/main" val="2162720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8B4FE0-2400-34F6-F69F-46CD46A8681F}"/>
              </a:ext>
            </a:extLst>
          </p:cNvPr>
          <p:cNvSpPr txBox="1"/>
          <p:nvPr/>
        </p:nvSpPr>
        <p:spPr>
          <a:xfrm>
            <a:off x="3203369" y="2594160"/>
            <a:ext cx="6097978" cy="369332"/>
          </a:xfrm>
          <a:prstGeom prst="rect">
            <a:avLst/>
          </a:prstGeom>
          <a:noFill/>
        </p:spPr>
        <p:txBody>
          <a:bodyPr wrap="square">
            <a:spAutoFit/>
          </a:bodyPr>
          <a:lstStyle/>
          <a:p>
            <a:r>
              <a:rPr lang="en-CA" b="1" i="0" dirty="0">
                <a:solidFill>
                  <a:srgbClr val="1F1F1F"/>
                </a:solidFill>
                <a:effectLst/>
                <a:latin typeface="Source Sans Pro" panose="020B0503030403020204" pitchFamily="34" charset="0"/>
              </a:rPr>
              <a:t>Using Status Variables, Error Codes, and Documentation</a:t>
            </a:r>
            <a:endParaRPr lang="en-US" b="1" dirty="0"/>
          </a:p>
        </p:txBody>
      </p:sp>
      <p:sp>
        <p:nvSpPr>
          <p:cNvPr id="4" name="TextBox 3">
            <a:extLst>
              <a:ext uri="{FF2B5EF4-FFF2-40B4-BE49-F238E27FC236}">
                <a16:creationId xmlns:a16="http://schemas.microsoft.com/office/drawing/2014/main" id="{998CB9CA-7AAC-F5B1-647C-6670742C343A}"/>
              </a:ext>
            </a:extLst>
          </p:cNvPr>
          <p:cNvSpPr txBox="1"/>
          <p:nvPr/>
        </p:nvSpPr>
        <p:spPr>
          <a:xfrm>
            <a:off x="1175657" y="3146961"/>
            <a:ext cx="5757345" cy="1477328"/>
          </a:xfrm>
          <a:prstGeom prst="rect">
            <a:avLst/>
          </a:prstGeom>
          <a:noFill/>
        </p:spPr>
        <p:txBody>
          <a:bodyPr wrap="none" rtlCol="0">
            <a:spAutoFit/>
          </a:bodyPr>
          <a:lstStyle/>
          <a:p>
            <a:r>
              <a:rPr lang="en-US" dirty="0"/>
              <a:t>Objective:</a:t>
            </a:r>
          </a:p>
          <a:p>
            <a:r>
              <a:rPr lang="en-US" dirty="0"/>
              <a:t> </a:t>
            </a:r>
          </a:p>
          <a:p>
            <a:pPr marL="285750" indent="-285750">
              <a:buFont typeface="Arial" panose="020B0604020202020204" pitchFamily="34" charset="0"/>
              <a:buChar char="•"/>
            </a:pPr>
            <a:r>
              <a:rPr lang="en-US" dirty="0"/>
              <a:t>Obtain Server Status information</a:t>
            </a:r>
          </a:p>
          <a:p>
            <a:pPr marL="285750" indent="-285750">
              <a:buFont typeface="Arial" panose="020B0604020202020204" pitchFamily="34" charset="0"/>
              <a:buChar char="•"/>
            </a:pPr>
            <a:r>
              <a:rPr lang="en-US" dirty="0"/>
              <a:t>How to RETRIEVE error codes and information</a:t>
            </a:r>
          </a:p>
          <a:p>
            <a:pPr marL="285750" indent="-285750">
              <a:buFont typeface="Arial" panose="020B0604020202020204" pitchFamily="34" charset="0"/>
              <a:buChar char="•"/>
            </a:pPr>
            <a:r>
              <a:rPr lang="en-US" dirty="0"/>
              <a:t>How to use RDBMS documentation and Troubleshooting</a:t>
            </a:r>
          </a:p>
        </p:txBody>
      </p:sp>
    </p:spTree>
    <p:extLst>
      <p:ext uri="{BB962C8B-B14F-4D97-AF65-F5344CB8AC3E}">
        <p14:creationId xmlns:p14="http://schemas.microsoft.com/office/powerpoint/2010/main" val="1408705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22800</TotalTime>
  <Words>4243</Words>
  <Application>Microsoft Macintosh PowerPoint</Application>
  <PresentationFormat>Widescreen</PresentationFormat>
  <Paragraphs>216</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OpenSans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 Shah</dc:creator>
  <cp:lastModifiedBy>Smit Shah</cp:lastModifiedBy>
  <cp:revision>82</cp:revision>
  <dcterms:created xsi:type="dcterms:W3CDTF">2023-05-06T23:06:08Z</dcterms:created>
  <dcterms:modified xsi:type="dcterms:W3CDTF">2023-06-22T23:04:36Z</dcterms:modified>
</cp:coreProperties>
</file>